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71" r:id="rId7"/>
    <p:sldId id="273" r:id="rId8"/>
    <p:sldId id="274" r:id="rId9"/>
    <p:sldId id="278" r:id="rId10"/>
    <p:sldId id="272" r:id="rId11"/>
    <p:sldId id="280" r:id="rId12"/>
    <p:sldId id="279" r:id="rId13"/>
    <p:sldId id="281" r:id="rId14"/>
    <p:sldId id="282" r:id="rId15"/>
    <p:sldId id="264" r:id="rId16"/>
    <p:sldId id="265" r:id="rId17"/>
    <p:sldId id="283" r:id="rId18"/>
    <p:sldId id="284" r:id="rId19"/>
    <p:sldId id="285" r:id="rId20"/>
    <p:sldId id="287" r:id="rId21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574" autoAdjust="0"/>
  </p:normalViewPr>
  <p:slideViewPr>
    <p:cSldViewPr>
      <p:cViewPr varScale="1">
        <p:scale>
          <a:sx n="40" d="100"/>
          <a:sy n="40" d="100"/>
        </p:scale>
        <p:origin x="-69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D316-D503-4BA4-B0F5-094115BF96B9}" type="datetimeFigureOut">
              <a:rPr lang="es-CR" smtClean="0"/>
              <a:pPr/>
              <a:t>01/08/2011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9D8A-CB64-49A4-ACA5-AAB29BE87BF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D316-D503-4BA4-B0F5-094115BF96B9}" type="datetimeFigureOut">
              <a:rPr lang="es-CR" smtClean="0"/>
              <a:pPr/>
              <a:t>01/08/2011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9D8A-CB64-49A4-ACA5-AAB29BE87BF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D316-D503-4BA4-B0F5-094115BF96B9}" type="datetimeFigureOut">
              <a:rPr lang="es-CR" smtClean="0"/>
              <a:pPr/>
              <a:t>01/08/2011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9D8A-CB64-49A4-ACA5-AAB29BE87BF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D316-D503-4BA4-B0F5-094115BF96B9}" type="datetimeFigureOut">
              <a:rPr lang="es-CR" smtClean="0"/>
              <a:pPr/>
              <a:t>01/08/2011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9D8A-CB64-49A4-ACA5-AAB29BE87BF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D316-D503-4BA4-B0F5-094115BF96B9}" type="datetimeFigureOut">
              <a:rPr lang="es-CR" smtClean="0"/>
              <a:pPr/>
              <a:t>01/08/2011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9D8A-CB64-49A4-ACA5-AAB29BE87BF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D316-D503-4BA4-B0F5-094115BF96B9}" type="datetimeFigureOut">
              <a:rPr lang="es-CR" smtClean="0"/>
              <a:pPr/>
              <a:t>01/08/2011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9D8A-CB64-49A4-ACA5-AAB29BE87BF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D316-D503-4BA4-B0F5-094115BF96B9}" type="datetimeFigureOut">
              <a:rPr lang="es-CR" smtClean="0"/>
              <a:pPr/>
              <a:t>01/08/2011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9D8A-CB64-49A4-ACA5-AAB29BE87BF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D316-D503-4BA4-B0F5-094115BF96B9}" type="datetimeFigureOut">
              <a:rPr lang="es-CR" smtClean="0"/>
              <a:pPr/>
              <a:t>01/08/2011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9D8A-CB64-49A4-ACA5-AAB29BE87BF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D316-D503-4BA4-B0F5-094115BF96B9}" type="datetimeFigureOut">
              <a:rPr lang="es-CR" smtClean="0"/>
              <a:pPr/>
              <a:t>01/08/2011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9D8A-CB64-49A4-ACA5-AAB29BE87BF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D316-D503-4BA4-B0F5-094115BF96B9}" type="datetimeFigureOut">
              <a:rPr lang="es-CR" smtClean="0"/>
              <a:pPr/>
              <a:t>01/08/2011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9D8A-CB64-49A4-ACA5-AAB29BE87BF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D316-D503-4BA4-B0F5-094115BF96B9}" type="datetimeFigureOut">
              <a:rPr lang="es-CR" smtClean="0"/>
              <a:pPr/>
              <a:t>01/08/2011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9D8A-CB64-49A4-ACA5-AAB29BE87BF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ED316-D503-4BA4-B0F5-094115BF96B9}" type="datetimeFigureOut">
              <a:rPr lang="es-CR" smtClean="0"/>
              <a:pPr/>
              <a:t>01/08/2011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09D8A-CB64-49A4-ACA5-AAB29BE87BF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R" dirty="0" smtClean="0"/>
              <a:t>Participación en Asamblea Anual ARPEL</a:t>
            </a:r>
            <a:br>
              <a:rPr lang="es-CR" dirty="0" smtClean="0"/>
            </a:br>
            <a:r>
              <a:rPr lang="es-CR" dirty="0" smtClean="0"/>
              <a:t/>
            </a:r>
            <a:br>
              <a:rPr lang="es-CR" dirty="0" smtClean="0"/>
            </a:br>
            <a:r>
              <a:rPr lang="es-CR" dirty="0"/>
              <a:t/>
            </a:r>
            <a:br>
              <a:rPr lang="es-CR" dirty="0"/>
            </a:br>
            <a:r>
              <a:rPr lang="es-CR" sz="3100" dirty="0" smtClean="0"/>
              <a:t>Santo Domingo, República Dominicana</a:t>
            </a:r>
            <a:endParaRPr lang="es-CR" sz="31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340696"/>
            <a:ext cx="6400800" cy="1752600"/>
          </a:xfrm>
        </p:spPr>
        <p:txBody>
          <a:bodyPr/>
          <a:lstStyle/>
          <a:p>
            <a:endParaRPr lang="es-CR" dirty="0" smtClean="0"/>
          </a:p>
          <a:p>
            <a:r>
              <a:rPr lang="es-CR" b="1" dirty="0" smtClean="0"/>
              <a:t>21-22 de julio, 2011</a:t>
            </a:r>
          </a:p>
          <a:p>
            <a:endParaRPr lang="es-CR" dirty="0"/>
          </a:p>
        </p:txBody>
      </p:sp>
      <p:pic>
        <p:nvPicPr>
          <p:cNvPr id="4" name="Picture 11" descr="r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346" y="476672"/>
            <a:ext cx="100806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s-CR" sz="3600" dirty="0" smtClean="0">
                <a:latin typeface="+mj-lt"/>
              </a:rPr>
              <a:t>b. Actividad de Comités</a:t>
            </a:r>
            <a:endParaRPr lang="es-CR" sz="3600" dirty="0">
              <a:latin typeface="+mj-lt"/>
            </a:endParaRPr>
          </a:p>
        </p:txBody>
      </p:sp>
      <p:pic>
        <p:nvPicPr>
          <p:cNvPr id="3" name="Picture 11" descr="r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346" y="476672"/>
            <a:ext cx="100806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467544" y="1124744"/>
            <a:ext cx="8208912" cy="4852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CR" sz="2600" dirty="0" smtClean="0">
                <a:solidFill>
                  <a:schemeClr val="accent6">
                    <a:lumMod val="50000"/>
                  </a:schemeClr>
                </a:solidFill>
              </a:rPr>
              <a:t>Ambiente, salud y seguridad industrial (CASYSIA)</a:t>
            </a:r>
            <a:endParaRPr lang="es-CR" sz="2600" dirty="0" smtClean="0"/>
          </a:p>
          <a:p>
            <a:pPr lvl="1">
              <a:buFont typeface="Wingdings" pitchFamily="2" charset="2"/>
              <a:buChar char="§"/>
            </a:pPr>
            <a:endParaRPr lang="es-CR" sz="2400" dirty="0" smtClean="0"/>
          </a:p>
          <a:p>
            <a:pPr lvl="1">
              <a:buFont typeface="Wingdings" pitchFamily="2" charset="2"/>
              <a:buChar char="§"/>
            </a:pPr>
            <a:r>
              <a:rPr lang="es-CR" sz="2400" dirty="0" smtClean="0"/>
              <a:t>Eventos y reuniones:</a:t>
            </a:r>
          </a:p>
          <a:p>
            <a:pPr lvl="1"/>
            <a:r>
              <a:rPr lang="es-CR" sz="2000" dirty="0"/>
              <a:t> </a:t>
            </a:r>
            <a:r>
              <a:rPr lang="es-CR" sz="2000" dirty="0" smtClean="0"/>
              <a:t>  - 2011 International </a:t>
            </a:r>
            <a:r>
              <a:rPr lang="es-CR" sz="2000" dirty="0" err="1" smtClean="0"/>
              <a:t>Oil</a:t>
            </a:r>
            <a:r>
              <a:rPr lang="es-CR" sz="2000" dirty="0" smtClean="0"/>
              <a:t> </a:t>
            </a:r>
            <a:r>
              <a:rPr lang="es-CR" sz="2000" dirty="0" err="1" smtClean="0"/>
              <a:t>Spill</a:t>
            </a:r>
            <a:r>
              <a:rPr lang="es-CR" sz="2000" dirty="0" smtClean="0"/>
              <a:t> </a:t>
            </a:r>
            <a:r>
              <a:rPr lang="es-CR" sz="2000" dirty="0" err="1" smtClean="0"/>
              <a:t>Conference.Mayo</a:t>
            </a:r>
            <a:r>
              <a:rPr lang="es-CR" sz="2000" dirty="0" smtClean="0"/>
              <a:t> 2011, Portland, </a:t>
            </a:r>
            <a:r>
              <a:rPr lang="es-CR" sz="2000" dirty="0" err="1" smtClean="0"/>
              <a:t>Oregon</a:t>
            </a:r>
            <a:r>
              <a:rPr lang="es-CR" sz="2000" dirty="0" smtClean="0"/>
              <a:t>, Estados Unidos</a:t>
            </a:r>
          </a:p>
          <a:p>
            <a:pPr lvl="1"/>
            <a:r>
              <a:rPr lang="es-CR" sz="2000" dirty="0"/>
              <a:t> </a:t>
            </a:r>
            <a:r>
              <a:rPr lang="es-CR" sz="2000" dirty="0" smtClean="0"/>
              <a:t>  - Reunión del equipo de proyecto de “Planificación de respuesta a emergencias”: agosto 2010, Manaos, Brasil</a:t>
            </a:r>
          </a:p>
          <a:p>
            <a:pPr lvl="1"/>
            <a:endParaRPr lang="es-CR" sz="2000" dirty="0" smtClean="0"/>
          </a:p>
          <a:p>
            <a:pPr lvl="1">
              <a:buFont typeface="Wingdings" pitchFamily="2" charset="2"/>
              <a:buChar char="§"/>
            </a:pPr>
            <a:r>
              <a:rPr lang="es-CR" sz="2400" dirty="0" smtClean="0"/>
              <a:t>Entregables del ejercicio:</a:t>
            </a:r>
          </a:p>
          <a:p>
            <a:pPr lvl="1" algn="just">
              <a:buNone/>
            </a:pPr>
            <a:r>
              <a:rPr lang="es-CR" sz="2400" dirty="0" smtClean="0"/>
              <a:t>    - </a:t>
            </a:r>
            <a:r>
              <a:rPr lang="es-CR" sz="2000" dirty="0" smtClean="0"/>
              <a:t>Informes 2009 de benchmarking de seguridad industrial y benchmarking ambiental</a:t>
            </a:r>
          </a:p>
          <a:p>
            <a:pPr lvl="1" algn="just">
              <a:buNone/>
            </a:pPr>
            <a:r>
              <a:rPr lang="es-CR" sz="2000" dirty="0" smtClean="0"/>
              <a:t>     - Informe del Taller ARPEL/IOSC “Planes de Contingencia ante derrames de hidrocarburos en América Latina y el Caribe”. La versión en inglés fue publicada en los anales de la 2011 IOSC</a:t>
            </a:r>
            <a:endParaRPr lang="es-C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R" sz="3600" dirty="0" smtClean="0"/>
              <a:t>b. Actividad de Comités</a:t>
            </a:r>
            <a:endParaRPr lang="es-C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CR" sz="2800" dirty="0" smtClean="0">
                <a:solidFill>
                  <a:schemeClr val="accent6">
                    <a:lumMod val="50000"/>
                  </a:schemeClr>
                </a:solidFill>
              </a:rPr>
              <a:t>Cambio climático y eficiencia energética (CCEE)</a:t>
            </a:r>
            <a:endParaRPr lang="es-CR" sz="2800" dirty="0" smtClean="0"/>
          </a:p>
          <a:p>
            <a:pPr lvl="1">
              <a:buFont typeface="Wingdings" pitchFamily="2" charset="2"/>
              <a:buChar char="§"/>
            </a:pPr>
            <a:r>
              <a:rPr lang="es-CR" sz="2400" dirty="0" smtClean="0"/>
              <a:t>Proyectos:</a:t>
            </a:r>
          </a:p>
          <a:p>
            <a:pPr lvl="1" algn="just">
              <a:buNone/>
            </a:pPr>
            <a:r>
              <a:rPr lang="es-CR" sz="2400" dirty="0"/>
              <a:t> </a:t>
            </a:r>
            <a:r>
              <a:rPr lang="es-CR" sz="2400" dirty="0" smtClean="0"/>
              <a:t>   - </a:t>
            </a:r>
            <a:r>
              <a:rPr lang="es-CR" sz="2000" dirty="0" smtClean="0"/>
              <a:t>Estimación de índices de energía</a:t>
            </a:r>
          </a:p>
          <a:p>
            <a:pPr lvl="1" algn="just">
              <a:buFont typeface="Wingdings" pitchFamily="2" charset="2"/>
              <a:buChar char="§"/>
            </a:pPr>
            <a:r>
              <a:rPr lang="es-CR" sz="2400" dirty="0" smtClean="0"/>
              <a:t>Eventos y reuniones:</a:t>
            </a:r>
          </a:p>
          <a:p>
            <a:pPr lvl="1" algn="just">
              <a:buNone/>
            </a:pPr>
            <a:r>
              <a:rPr lang="es-CR" sz="2000" dirty="0"/>
              <a:t> </a:t>
            </a:r>
            <a:r>
              <a:rPr lang="es-CR" sz="2000" dirty="0" smtClean="0"/>
              <a:t>    - Reuniones del comité: Marzo 2011, Punta del Este, Uruguay</a:t>
            </a:r>
          </a:p>
          <a:p>
            <a:pPr lvl="1">
              <a:buFont typeface="Wingdings" pitchFamily="2" charset="2"/>
              <a:buChar char="§"/>
            </a:pPr>
            <a:r>
              <a:rPr lang="es-CR" sz="2400" dirty="0" smtClean="0"/>
              <a:t>Entregables del ejercicio:</a:t>
            </a:r>
          </a:p>
          <a:p>
            <a:pPr lvl="1" algn="just">
              <a:buNone/>
            </a:pPr>
            <a:r>
              <a:rPr lang="es-CR" sz="2400" dirty="0" smtClean="0"/>
              <a:t>    - </a:t>
            </a:r>
            <a:r>
              <a:rPr lang="es-CR" sz="2000" dirty="0" smtClean="0"/>
              <a:t>Informe gerencial 21⁰ “Acuerdo de Copenhague y la industria del petróleo y gas”</a:t>
            </a:r>
          </a:p>
          <a:p>
            <a:pPr lvl="1" algn="just">
              <a:buNone/>
            </a:pPr>
            <a:r>
              <a:rPr lang="es-CR" sz="2000" dirty="0"/>
              <a:t> </a:t>
            </a:r>
            <a:r>
              <a:rPr lang="es-CR" sz="2000" dirty="0" smtClean="0"/>
              <a:t>    - Informe gerencial 22⁰ “16⁰ Conferencia de las partes de la convención marco de Naciones Unidas para el cambio climático”</a:t>
            </a:r>
            <a:endParaRPr lang="es-CR" sz="2000" dirty="0"/>
          </a:p>
          <a:p>
            <a:pPr>
              <a:buNone/>
            </a:pPr>
            <a:endParaRPr lang="es-CR" dirty="0"/>
          </a:p>
        </p:txBody>
      </p:sp>
      <p:pic>
        <p:nvPicPr>
          <p:cNvPr id="4" name="Picture 11" descr="r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346" y="476672"/>
            <a:ext cx="100806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R" sz="3600" dirty="0" smtClean="0"/>
              <a:t>b. Actividad de Comités</a:t>
            </a:r>
            <a:endParaRPr lang="es-C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s-CR" sz="2800" dirty="0" smtClean="0">
                <a:solidFill>
                  <a:schemeClr val="accent6">
                    <a:lumMod val="50000"/>
                  </a:schemeClr>
                </a:solidFill>
              </a:rPr>
              <a:t>Responsabilidad social corporativa (RSC)</a:t>
            </a:r>
            <a:endParaRPr lang="es-CR" sz="2800" dirty="0" smtClean="0"/>
          </a:p>
          <a:p>
            <a:pPr lvl="1">
              <a:buFont typeface="Wingdings" pitchFamily="2" charset="2"/>
              <a:buChar char="§"/>
            </a:pPr>
            <a:r>
              <a:rPr lang="es-CR" sz="2400" dirty="0" smtClean="0"/>
              <a:t>Proyectos:</a:t>
            </a:r>
          </a:p>
          <a:p>
            <a:pPr lvl="1" algn="just">
              <a:buNone/>
            </a:pPr>
            <a:r>
              <a:rPr lang="es-CR" sz="2400" dirty="0"/>
              <a:t> </a:t>
            </a:r>
            <a:r>
              <a:rPr lang="es-CR" sz="2400" dirty="0" smtClean="0"/>
              <a:t>   - </a:t>
            </a:r>
            <a:r>
              <a:rPr lang="es-CR" sz="2000" dirty="0" smtClean="0"/>
              <a:t>Sistema de gestión de responsabilidad social corporativa</a:t>
            </a:r>
          </a:p>
          <a:p>
            <a:pPr lvl="1" algn="just">
              <a:buNone/>
            </a:pPr>
            <a:r>
              <a:rPr lang="es-CR" sz="2000" dirty="0"/>
              <a:t> </a:t>
            </a:r>
            <a:r>
              <a:rPr lang="es-CR" sz="2000" dirty="0" smtClean="0"/>
              <a:t>    - Pueblos indígenas</a:t>
            </a:r>
          </a:p>
          <a:p>
            <a:pPr lvl="1" algn="just">
              <a:buNone/>
            </a:pPr>
            <a:r>
              <a:rPr lang="es-CR" sz="2000" dirty="0"/>
              <a:t> </a:t>
            </a:r>
            <a:r>
              <a:rPr lang="es-CR" sz="2000" dirty="0" smtClean="0"/>
              <a:t>    - Implementación del “Sistema de gestión de relacionamiento comunitario”</a:t>
            </a:r>
          </a:p>
          <a:p>
            <a:pPr lvl="1" algn="just">
              <a:buNone/>
            </a:pPr>
            <a:r>
              <a:rPr lang="es-CR" sz="2000" dirty="0"/>
              <a:t> </a:t>
            </a:r>
            <a:r>
              <a:rPr lang="es-CR" sz="2000" dirty="0" smtClean="0"/>
              <a:t>    - Implementación del “Programa de líderes globalmente responsables”</a:t>
            </a:r>
          </a:p>
          <a:p>
            <a:pPr lvl="1" algn="just">
              <a:buNone/>
            </a:pPr>
            <a:r>
              <a:rPr lang="es-CR" sz="2000" dirty="0"/>
              <a:t> </a:t>
            </a:r>
            <a:r>
              <a:rPr lang="es-CR" sz="2000" dirty="0" smtClean="0"/>
              <a:t>    - Implementación de “Programas de desarrollo sostenible de comunidades”</a:t>
            </a:r>
          </a:p>
          <a:p>
            <a:pPr lvl="1" algn="just">
              <a:buFont typeface="Wingdings" pitchFamily="2" charset="2"/>
              <a:buChar char="§"/>
            </a:pPr>
            <a:r>
              <a:rPr lang="es-CR" sz="2400" dirty="0" smtClean="0"/>
              <a:t>Eventos y reuniones:</a:t>
            </a:r>
          </a:p>
          <a:p>
            <a:pPr lvl="1" algn="just">
              <a:buNone/>
            </a:pPr>
            <a:r>
              <a:rPr lang="es-CR" sz="2000" dirty="0"/>
              <a:t> </a:t>
            </a:r>
            <a:r>
              <a:rPr lang="es-CR" sz="2000" dirty="0" smtClean="0"/>
              <a:t>    - Reuniones del comité: Diciembre 2010, Río de Janeiro, Brasil; Marzo 2011, Punta del Este, Uruguay</a:t>
            </a:r>
          </a:p>
          <a:p>
            <a:pPr lvl="1" algn="just">
              <a:buNone/>
            </a:pPr>
            <a:r>
              <a:rPr lang="es-CR" sz="2000" dirty="0"/>
              <a:t> </a:t>
            </a:r>
            <a:r>
              <a:rPr lang="es-CR" sz="2000" dirty="0" smtClean="0"/>
              <a:t>    - Taller virtual: Revisión del Marco del Sistema de Gestión de RSC y su implementación, Julio 2010</a:t>
            </a:r>
          </a:p>
          <a:p>
            <a:pPr lvl="1" algn="just">
              <a:buNone/>
            </a:pPr>
            <a:r>
              <a:rPr lang="es-CR" sz="2000" dirty="0"/>
              <a:t> </a:t>
            </a:r>
            <a:r>
              <a:rPr lang="es-CR" sz="2000" dirty="0" smtClean="0"/>
              <a:t>    - Taller para revisar el Sistema de Gestión de RSC y sus manuales, Noviembre 2010, Río de Janeiro, Brasil</a:t>
            </a:r>
          </a:p>
          <a:p>
            <a:pPr>
              <a:buNone/>
            </a:pPr>
            <a:endParaRPr lang="es-CR" dirty="0"/>
          </a:p>
        </p:txBody>
      </p:sp>
      <p:pic>
        <p:nvPicPr>
          <p:cNvPr id="4" name="Picture 11" descr="r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346" y="476672"/>
            <a:ext cx="100806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R" sz="3600" dirty="0" smtClean="0"/>
              <a:t>b. Actividad de Comités</a:t>
            </a:r>
            <a:endParaRPr lang="es-C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CR" sz="2800" dirty="0" smtClean="0">
                <a:solidFill>
                  <a:schemeClr val="accent6">
                    <a:lumMod val="50000"/>
                  </a:schemeClr>
                </a:solidFill>
              </a:rPr>
              <a:t>Responsabilidad social corporativa (RSC)</a:t>
            </a:r>
            <a:endParaRPr lang="es-CR" sz="2800" dirty="0" smtClean="0"/>
          </a:p>
          <a:p>
            <a:pPr lvl="1">
              <a:buFont typeface="Wingdings" pitchFamily="2" charset="2"/>
              <a:buChar char="§"/>
            </a:pPr>
            <a:r>
              <a:rPr lang="es-CR" sz="2400" dirty="0" smtClean="0"/>
              <a:t>Entregables del año:</a:t>
            </a:r>
          </a:p>
          <a:p>
            <a:pPr lvl="1" algn="just">
              <a:buNone/>
            </a:pPr>
            <a:r>
              <a:rPr lang="es-CR" sz="2400" dirty="0" smtClean="0"/>
              <a:t>    - </a:t>
            </a:r>
            <a:r>
              <a:rPr lang="es-CR" sz="2000" dirty="0" smtClean="0"/>
              <a:t>Informe del Seminario “interculturalidad y la Industria de Petróleo y Gas en América Latina y el Caribe”</a:t>
            </a:r>
          </a:p>
          <a:p>
            <a:pPr lvl="1" algn="just">
              <a:buNone/>
            </a:pPr>
            <a:r>
              <a:rPr lang="es-CR" sz="2000" dirty="0"/>
              <a:t> </a:t>
            </a:r>
            <a:r>
              <a:rPr lang="es-CR" sz="2000" dirty="0" smtClean="0"/>
              <a:t>    - Informe de las </a:t>
            </a:r>
            <a:r>
              <a:rPr lang="es-CR" sz="2000" dirty="0" err="1" smtClean="0"/>
              <a:t>ATDs</a:t>
            </a:r>
            <a:r>
              <a:rPr lang="es-CR" sz="2000" dirty="0" smtClean="0"/>
              <a:t> a Ecopetrol y </a:t>
            </a:r>
            <a:r>
              <a:rPr lang="es-CR" sz="2000" dirty="0" err="1" smtClean="0"/>
              <a:t>Ancap</a:t>
            </a:r>
            <a:r>
              <a:rPr lang="es-CR" sz="2000" dirty="0" smtClean="0"/>
              <a:t> sobre “liderazgo Globalmente Responsable”</a:t>
            </a:r>
          </a:p>
          <a:p>
            <a:pPr lvl="1" algn="just">
              <a:buNone/>
            </a:pPr>
            <a:r>
              <a:rPr lang="es-CR" sz="2000" dirty="0"/>
              <a:t> </a:t>
            </a:r>
            <a:r>
              <a:rPr lang="es-CR" sz="2000" dirty="0" smtClean="0"/>
              <a:t>    - Estudio de caso sobre la Implementación de “Gestión de calidad con Equidad de Género”, en </a:t>
            </a:r>
            <a:r>
              <a:rPr lang="es-CR" sz="2000" dirty="0" err="1" smtClean="0"/>
              <a:t>Ancap</a:t>
            </a:r>
            <a:endParaRPr lang="es-CR" sz="2000" dirty="0"/>
          </a:p>
          <a:p>
            <a:pPr>
              <a:buNone/>
            </a:pPr>
            <a:endParaRPr lang="es-CR" dirty="0"/>
          </a:p>
        </p:txBody>
      </p:sp>
      <p:pic>
        <p:nvPicPr>
          <p:cNvPr id="4" name="Picture 11" descr="r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346" y="476672"/>
            <a:ext cx="100806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R" sz="3600" dirty="0" smtClean="0"/>
              <a:t>b. Actividad de Comités</a:t>
            </a:r>
            <a:endParaRPr lang="es-C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CR" sz="2800" dirty="0" smtClean="0">
                <a:solidFill>
                  <a:schemeClr val="accent6">
                    <a:lumMod val="50000"/>
                  </a:schemeClr>
                </a:solidFill>
              </a:rPr>
              <a:t>Talento humano y gestión del conocimiento (GTC )</a:t>
            </a:r>
            <a:endParaRPr lang="es-CR" sz="2800" dirty="0" smtClean="0"/>
          </a:p>
          <a:p>
            <a:pPr lvl="1">
              <a:buFont typeface="Wingdings" pitchFamily="2" charset="2"/>
              <a:buChar char="§"/>
            </a:pPr>
            <a:r>
              <a:rPr lang="es-CR" sz="2400" dirty="0" smtClean="0"/>
              <a:t>Proyectos:</a:t>
            </a:r>
          </a:p>
          <a:p>
            <a:pPr lvl="1" algn="just">
              <a:buNone/>
            </a:pPr>
            <a:r>
              <a:rPr lang="es-CR" sz="2400" dirty="0"/>
              <a:t> </a:t>
            </a:r>
            <a:r>
              <a:rPr lang="es-CR" sz="2400" dirty="0" smtClean="0"/>
              <a:t>   - </a:t>
            </a:r>
            <a:r>
              <a:rPr lang="es-CR" sz="2000" dirty="0" smtClean="0"/>
              <a:t>Necesidades de talento humano y gestión del conocimiento en empresas asociadas</a:t>
            </a:r>
          </a:p>
          <a:p>
            <a:pPr lvl="1" algn="just">
              <a:buFont typeface="Wingdings" pitchFamily="2" charset="2"/>
              <a:buChar char="§"/>
            </a:pPr>
            <a:r>
              <a:rPr lang="es-CR" sz="2400" dirty="0" smtClean="0"/>
              <a:t>Eventos y reuniones:</a:t>
            </a:r>
          </a:p>
          <a:p>
            <a:pPr lvl="1" algn="just">
              <a:buNone/>
            </a:pPr>
            <a:r>
              <a:rPr lang="es-CR" sz="2000" dirty="0"/>
              <a:t> </a:t>
            </a:r>
            <a:r>
              <a:rPr lang="es-CR" sz="2000" dirty="0" smtClean="0"/>
              <a:t>    - Conferencia en Petroperú, previas ala reunión del Comité para presentar los desafíos del Talento Humano y la Gestión del Conocimiento</a:t>
            </a:r>
          </a:p>
          <a:p>
            <a:pPr lvl="1" algn="just">
              <a:buNone/>
            </a:pPr>
            <a:r>
              <a:rPr lang="es-CR" sz="2000" dirty="0"/>
              <a:t> </a:t>
            </a:r>
            <a:r>
              <a:rPr lang="es-CR" sz="2000" dirty="0" smtClean="0"/>
              <a:t>    - Reuniones del comité: Noviembre 2010, Lima, Perú y Marzo 2011, Punta del Este, </a:t>
            </a:r>
            <a:r>
              <a:rPr lang="es-CR" sz="2000" dirty="0" err="1" smtClean="0"/>
              <a:t>uruguay</a:t>
            </a:r>
            <a:endParaRPr lang="es-CR" sz="2000" dirty="0" smtClean="0"/>
          </a:p>
          <a:p>
            <a:pPr lvl="1">
              <a:buFont typeface="Wingdings" pitchFamily="2" charset="2"/>
              <a:buChar char="§"/>
            </a:pPr>
            <a:r>
              <a:rPr lang="es-CR" sz="2400" dirty="0" smtClean="0"/>
              <a:t>Entregables del ejercicio:</a:t>
            </a:r>
          </a:p>
          <a:p>
            <a:pPr lvl="1" algn="just">
              <a:buNone/>
            </a:pPr>
            <a:r>
              <a:rPr lang="es-CR" sz="2400" dirty="0" smtClean="0"/>
              <a:t>    - </a:t>
            </a:r>
            <a:r>
              <a:rPr lang="es-CR" sz="2000" dirty="0" smtClean="0"/>
              <a:t>Informe general de la encuesta y plan de acción; 16 informes individuales por compañía</a:t>
            </a:r>
            <a:endParaRPr lang="es-CR" dirty="0"/>
          </a:p>
        </p:txBody>
      </p:sp>
      <p:pic>
        <p:nvPicPr>
          <p:cNvPr id="4" name="Picture 11" descr="r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421233"/>
            <a:ext cx="100806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R" sz="3600" dirty="0" smtClean="0"/>
              <a:t>c. Eventos realizados</a:t>
            </a:r>
            <a:endParaRPr lang="es-CR" sz="3600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R" sz="2800" dirty="0" smtClean="0"/>
              <a:t>Conferencia Regional 2011, del 28 al 31 de marzo en Punta del Este, Uruguay</a:t>
            </a:r>
          </a:p>
          <a:p>
            <a:pPr>
              <a:buNone/>
            </a:pPr>
            <a:endParaRPr lang="es-CR" sz="2800" dirty="0" smtClean="0"/>
          </a:p>
          <a:p>
            <a:r>
              <a:rPr lang="es-CR" sz="2800" dirty="0" smtClean="0"/>
              <a:t>Seminario “Respuestas regionales a desafíos globales”. Julio 2010, Paramaribo, </a:t>
            </a:r>
            <a:r>
              <a:rPr lang="es-CR" sz="2800" dirty="0" err="1" smtClean="0"/>
              <a:t>Suriname</a:t>
            </a:r>
            <a:endParaRPr lang="es-CR" sz="2800" dirty="0" smtClean="0"/>
          </a:p>
          <a:p>
            <a:pPr>
              <a:buNone/>
            </a:pPr>
            <a:endParaRPr lang="es-CR" sz="2800" dirty="0" smtClean="0"/>
          </a:p>
          <a:p>
            <a:r>
              <a:rPr lang="es-CR" sz="2800" dirty="0" smtClean="0"/>
              <a:t>Seminario “Gestión de emergencias en la industria del petróleo y gas”. Octubre 2010, Buenos Aires, Argentina</a:t>
            </a:r>
          </a:p>
        </p:txBody>
      </p:sp>
      <p:pic>
        <p:nvPicPr>
          <p:cNvPr id="3" name="Picture 11" descr="r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346" y="476672"/>
            <a:ext cx="100806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CR" sz="3600" dirty="0" smtClean="0"/>
              <a:t>d. Participación de ARPEL en eventos de terceros</a:t>
            </a:r>
            <a:endParaRPr lang="es-CR" sz="3600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R" sz="2200" dirty="0" smtClean="0"/>
              <a:t>Congreso del WPC “Soluciones Latinoamericanas para Desafíos Energéticos Globales” – Junio 2010, Cartagena, Colombia</a:t>
            </a:r>
          </a:p>
          <a:p>
            <a:pPr algn="just"/>
            <a:r>
              <a:rPr lang="es-CR" sz="2200" dirty="0" smtClean="0"/>
              <a:t>2010 Rio </a:t>
            </a:r>
            <a:r>
              <a:rPr lang="es-CR" sz="2200" dirty="0" err="1" smtClean="0"/>
              <a:t>Oil</a:t>
            </a:r>
            <a:r>
              <a:rPr lang="es-CR" sz="2200" dirty="0" smtClean="0"/>
              <a:t> &amp; Gas – Setiembre 2010, Río de Janeiro, Brasil</a:t>
            </a:r>
          </a:p>
          <a:p>
            <a:pPr algn="just"/>
            <a:r>
              <a:rPr lang="es-CR" sz="2200" dirty="0" smtClean="0"/>
              <a:t>VI Jornadas Latinoamericanas de Operadores de </a:t>
            </a:r>
            <a:r>
              <a:rPr lang="es-CR" sz="2200" dirty="0" err="1" smtClean="0"/>
              <a:t>Monoboyas</a:t>
            </a:r>
            <a:r>
              <a:rPr lang="es-CR" sz="2200" dirty="0" smtClean="0"/>
              <a:t> (</a:t>
            </a:r>
            <a:r>
              <a:rPr lang="es-CR" sz="2200" dirty="0" err="1" smtClean="0"/>
              <a:t>Ancap</a:t>
            </a:r>
            <a:r>
              <a:rPr lang="es-CR" sz="2200" dirty="0" smtClean="0"/>
              <a:t>, OCIMF y SLOM) – Octubre 2010, Punta del Este, Uruguay</a:t>
            </a:r>
          </a:p>
          <a:p>
            <a:pPr algn="just"/>
            <a:r>
              <a:rPr lang="es-CR" sz="2200" dirty="0" smtClean="0"/>
              <a:t>Diálogo Político Regional sobre Eficiencia Energética (CEPALI) . Noviembre 2010, Santiago, Chile</a:t>
            </a:r>
          </a:p>
          <a:p>
            <a:pPr algn="just"/>
            <a:r>
              <a:rPr lang="es-CR" sz="2200" dirty="0" smtClean="0"/>
              <a:t>2010 SPE </a:t>
            </a:r>
            <a:r>
              <a:rPr lang="es-CR" sz="2200" dirty="0" err="1" smtClean="0"/>
              <a:t>Latin</a:t>
            </a:r>
            <a:r>
              <a:rPr lang="es-CR" sz="2200" dirty="0" smtClean="0"/>
              <a:t> American and </a:t>
            </a:r>
            <a:r>
              <a:rPr lang="es-CR" sz="2200" dirty="0" err="1" smtClean="0"/>
              <a:t>Caribbean</a:t>
            </a:r>
            <a:r>
              <a:rPr lang="es-CR" sz="2200" dirty="0" smtClean="0"/>
              <a:t> </a:t>
            </a:r>
            <a:r>
              <a:rPr lang="es-CR" sz="2200" dirty="0" err="1" smtClean="0"/>
              <a:t>Petroleum</a:t>
            </a:r>
            <a:r>
              <a:rPr lang="es-CR" sz="2200" dirty="0" smtClean="0"/>
              <a:t> </a:t>
            </a:r>
            <a:r>
              <a:rPr lang="es-CR" sz="2200" dirty="0" err="1" smtClean="0"/>
              <a:t>Engineering</a:t>
            </a:r>
            <a:r>
              <a:rPr lang="es-CR" sz="2200" dirty="0" smtClean="0"/>
              <a:t> </a:t>
            </a:r>
            <a:r>
              <a:rPr lang="es-CR" sz="2200" dirty="0" err="1" smtClean="0"/>
              <a:t>Conference</a:t>
            </a:r>
            <a:r>
              <a:rPr lang="es-CR" sz="2200" dirty="0" smtClean="0"/>
              <a:t> (LACPEC) – Diciembre 2010, Lima, Perú</a:t>
            </a:r>
          </a:p>
          <a:p>
            <a:pPr algn="just"/>
            <a:r>
              <a:rPr lang="es-CR" sz="2200" dirty="0" smtClean="0"/>
              <a:t>Opciones de Diversificación de la Matriz Energética – Diciembre 2010, Montevideo, Uruguay</a:t>
            </a:r>
            <a:endParaRPr lang="es-CR" sz="2200" dirty="0"/>
          </a:p>
        </p:txBody>
      </p:sp>
      <p:pic>
        <p:nvPicPr>
          <p:cNvPr id="3" name="Picture 11" descr="r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54" y="260648"/>
            <a:ext cx="100806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R" sz="3600" dirty="0" smtClean="0"/>
              <a:t>e. Proyectos Especiales</a:t>
            </a:r>
            <a:endParaRPr lang="es-CR" sz="3600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CR" sz="2200" dirty="0" smtClean="0"/>
              <a:t>Proyecto de Gobernanza ARPEL-CIDA</a:t>
            </a:r>
          </a:p>
          <a:p>
            <a:pPr algn="just">
              <a:buNone/>
            </a:pPr>
            <a:r>
              <a:rPr lang="es-CR" sz="2200" dirty="0"/>
              <a:t> </a:t>
            </a:r>
            <a:r>
              <a:rPr lang="es-CR" sz="2200" dirty="0" smtClean="0"/>
              <a:t>     La Agencia Canadiense para el Desarrollo (CIDA) ha venido proveyendo fondos no reembolsables por C$4.7MM, sobre la base de un Proyecto de Gobernanza de tres componentes:</a:t>
            </a:r>
          </a:p>
          <a:p>
            <a:pPr algn="just">
              <a:buNone/>
            </a:pPr>
            <a:endParaRPr lang="es-CR" sz="2200" dirty="0" smtClean="0"/>
          </a:p>
          <a:p>
            <a:pPr algn="just">
              <a:buNone/>
            </a:pPr>
            <a:r>
              <a:rPr lang="es-CR" sz="2200" dirty="0"/>
              <a:t> </a:t>
            </a:r>
            <a:r>
              <a:rPr lang="es-CR" sz="2200" dirty="0" smtClean="0"/>
              <a:t>     1. implementación de la responsabilidad social corporativa en sus empresas</a:t>
            </a:r>
          </a:p>
          <a:p>
            <a:pPr algn="just">
              <a:buNone/>
            </a:pPr>
            <a:r>
              <a:rPr lang="es-CR" sz="2200" dirty="0" smtClean="0"/>
              <a:t>      2. promoción de programas de desarrollo sostenible de comunidades, y</a:t>
            </a:r>
          </a:p>
          <a:p>
            <a:pPr algn="just">
              <a:buNone/>
            </a:pPr>
            <a:r>
              <a:rPr lang="es-CR" sz="2200" dirty="0"/>
              <a:t> </a:t>
            </a:r>
            <a:r>
              <a:rPr lang="es-CR" sz="2200" dirty="0" smtClean="0"/>
              <a:t>     3. gobernanza ambiental e integración energética</a:t>
            </a:r>
          </a:p>
          <a:p>
            <a:pPr algn="just">
              <a:buNone/>
            </a:pPr>
            <a:endParaRPr lang="es-CR" sz="2200" dirty="0"/>
          </a:p>
          <a:p>
            <a:pPr algn="just">
              <a:buNone/>
            </a:pPr>
            <a:r>
              <a:rPr lang="es-CR" sz="2200" dirty="0" smtClean="0"/>
              <a:t>      Para julio 2012 finalizará este proyecto</a:t>
            </a:r>
            <a:endParaRPr lang="es-CR" sz="2200" dirty="0"/>
          </a:p>
        </p:txBody>
      </p:sp>
      <p:pic>
        <p:nvPicPr>
          <p:cNvPr id="3" name="Picture 11" descr="r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54" y="260648"/>
            <a:ext cx="100806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R" sz="3600" dirty="0" smtClean="0"/>
              <a:t>e. Proyectos Especiales</a:t>
            </a:r>
            <a:endParaRPr lang="es-CR" sz="3600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R" sz="2200" dirty="0" smtClean="0"/>
              <a:t>Mapa de ruta energético regional</a:t>
            </a:r>
          </a:p>
          <a:p>
            <a:pPr algn="just">
              <a:buNone/>
            </a:pPr>
            <a:r>
              <a:rPr lang="es-CR" sz="2200" dirty="0"/>
              <a:t> </a:t>
            </a:r>
            <a:r>
              <a:rPr lang="es-CR" sz="2200" dirty="0" smtClean="0"/>
              <a:t>     El proyecto “Agenda Energética regional” incluyó una encuesta regional y 4 talleres</a:t>
            </a:r>
          </a:p>
          <a:p>
            <a:pPr algn="just">
              <a:buNone/>
            </a:pPr>
            <a:endParaRPr lang="es-CR" sz="2200" dirty="0"/>
          </a:p>
          <a:p>
            <a:pPr algn="just">
              <a:buNone/>
            </a:pPr>
            <a:r>
              <a:rPr lang="es-CR" sz="2200" dirty="0" smtClean="0"/>
              <a:t>      Será publicado en setiembre 2011</a:t>
            </a:r>
          </a:p>
          <a:p>
            <a:pPr algn="just">
              <a:buNone/>
            </a:pPr>
            <a:endParaRPr lang="es-CR" sz="2200" dirty="0"/>
          </a:p>
          <a:p>
            <a:pPr algn="just"/>
            <a:r>
              <a:rPr lang="es-CR" sz="2200" dirty="0" smtClean="0"/>
              <a:t>Informe Energético Sectorial</a:t>
            </a:r>
          </a:p>
          <a:p>
            <a:pPr algn="just">
              <a:buNone/>
            </a:pPr>
            <a:r>
              <a:rPr lang="es-CR" sz="2200" dirty="0"/>
              <a:t> </a:t>
            </a:r>
            <a:r>
              <a:rPr lang="es-CR" sz="2200" dirty="0" smtClean="0"/>
              <a:t>     Se está en la etapa de llamado a propuestas, evaluación y selección de consultores para este proyecto</a:t>
            </a:r>
          </a:p>
          <a:p>
            <a:pPr algn="just"/>
            <a:endParaRPr lang="es-CR" sz="2200" dirty="0"/>
          </a:p>
        </p:txBody>
      </p:sp>
      <p:pic>
        <p:nvPicPr>
          <p:cNvPr id="3" name="Picture 11" descr="r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54" y="260648"/>
            <a:ext cx="100806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R" sz="3600" dirty="0" smtClean="0">
                <a:solidFill>
                  <a:schemeClr val="tx2">
                    <a:lumMod val="75000"/>
                  </a:schemeClr>
                </a:solidFill>
              </a:rPr>
              <a:t>2. Plan de Negocios Junio 2011-Mayo 2012</a:t>
            </a:r>
            <a:endParaRPr lang="es-CR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R" sz="2200" dirty="0" smtClean="0"/>
              <a:t>Para este período, el enfoque para las futuras actividades y servicios de ARPEL, estará basado en:</a:t>
            </a:r>
          </a:p>
          <a:p>
            <a:pPr lvl="1" algn="just">
              <a:buFont typeface="Wingdings" pitchFamily="2" charset="2"/>
              <a:buChar char="ü"/>
            </a:pPr>
            <a:r>
              <a:rPr lang="es-CR" sz="1800" dirty="0" smtClean="0"/>
              <a:t>      Desarrollo Sectorial</a:t>
            </a:r>
          </a:p>
          <a:p>
            <a:pPr lvl="1" algn="just">
              <a:buFont typeface="Wingdings" pitchFamily="2" charset="2"/>
              <a:buChar char="ü"/>
            </a:pPr>
            <a:r>
              <a:rPr lang="es-CR" sz="1800" dirty="0"/>
              <a:t> </a:t>
            </a:r>
            <a:r>
              <a:rPr lang="es-CR" sz="1800" dirty="0" smtClean="0"/>
              <a:t>     Excelencia Operacional</a:t>
            </a:r>
          </a:p>
          <a:p>
            <a:pPr lvl="1" algn="just">
              <a:buFont typeface="Wingdings" pitchFamily="2" charset="2"/>
              <a:buChar char="ü"/>
            </a:pPr>
            <a:r>
              <a:rPr lang="es-CR" sz="1800" dirty="0"/>
              <a:t> </a:t>
            </a:r>
            <a:r>
              <a:rPr lang="es-CR" sz="1800" dirty="0" smtClean="0"/>
              <a:t>     Sostenibilidad socio-ambiental</a:t>
            </a:r>
            <a:endParaRPr lang="es-CR" sz="1800" dirty="0"/>
          </a:p>
          <a:p>
            <a:pPr algn="just"/>
            <a:r>
              <a:rPr lang="es-CR" sz="2200" dirty="0" smtClean="0"/>
              <a:t>Basados en las áreas de enfoque, los comités activos se pueden agrupar en tres grandes grupos:</a:t>
            </a:r>
          </a:p>
          <a:p>
            <a:pPr lvl="1">
              <a:buFont typeface="Wingdings" pitchFamily="2" charset="2"/>
              <a:buChar char="ü"/>
            </a:pPr>
            <a:r>
              <a:rPr lang="es-CR" sz="1800" dirty="0" smtClean="0"/>
              <a:t>Negocios y Operaciones: con enfoque en el desarrollo sectorial y excelencia operacional. </a:t>
            </a:r>
            <a:r>
              <a:rPr lang="es-CR" sz="1800" dirty="0" smtClean="0">
                <a:solidFill>
                  <a:schemeClr val="tx2">
                    <a:lumMod val="50000"/>
                  </a:schemeClr>
                </a:solidFill>
              </a:rPr>
              <a:t>CEPA, CODYTE y COMREF</a:t>
            </a:r>
          </a:p>
          <a:p>
            <a:pPr lvl="1" algn="just">
              <a:buFont typeface="Wingdings" pitchFamily="2" charset="2"/>
              <a:buChar char="ü"/>
            </a:pPr>
            <a:r>
              <a:rPr lang="es-CR" sz="1800" dirty="0" smtClean="0"/>
              <a:t>Sostenibilidad socio-ambiental: con enfoque transversal a todas las áreas de actividad de la industria. </a:t>
            </a:r>
            <a:r>
              <a:rPr lang="es-CR" sz="1800" dirty="0" smtClean="0">
                <a:solidFill>
                  <a:schemeClr val="tx2">
                    <a:lumMod val="50000"/>
                  </a:schemeClr>
                </a:solidFill>
              </a:rPr>
              <a:t>CASYSIA, RSC y CCEE</a:t>
            </a:r>
          </a:p>
          <a:p>
            <a:pPr lvl="1" algn="just">
              <a:buFont typeface="Wingdings" pitchFamily="2" charset="2"/>
              <a:buChar char="ü"/>
            </a:pPr>
            <a:r>
              <a:rPr lang="es-CR" sz="1800" dirty="0" smtClean="0"/>
              <a:t>Soporte a la Gestión: con enfoque transversal en la gestión de recursos y capacidades requeridas. </a:t>
            </a:r>
            <a:r>
              <a:rPr lang="es-CR" sz="1800" dirty="0" smtClean="0">
                <a:solidFill>
                  <a:schemeClr val="tx2">
                    <a:lumMod val="50000"/>
                  </a:schemeClr>
                </a:solidFill>
              </a:rPr>
              <a:t>GTC</a:t>
            </a:r>
            <a:endParaRPr lang="es-CR" sz="18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" name="Picture 11" descr="r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54" y="260648"/>
            <a:ext cx="100806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Asuntos tratados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R" dirty="0" smtClean="0">
                <a:solidFill>
                  <a:schemeClr val="tx2">
                    <a:lumMod val="75000"/>
                  </a:schemeClr>
                </a:solidFill>
              </a:rPr>
              <a:t>1. Informe anual junio 2010-mayo 2011</a:t>
            </a:r>
          </a:p>
          <a:p>
            <a:pPr algn="just">
              <a:buNone/>
            </a:pPr>
            <a:r>
              <a:rPr lang="es-CR" dirty="0" smtClean="0"/>
              <a:t>    </a:t>
            </a:r>
            <a:r>
              <a:rPr lang="es-CR" i="1" dirty="0" smtClean="0"/>
              <a:t>a. Resultados Financieros:  </a:t>
            </a:r>
            <a:r>
              <a:rPr lang="es-CR" dirty="0" smtClean="0"/>
              <a:t>El ejercicio2010-2011 arrojó un incremento del flujo de caja record de US$286,363, quedando las reservas de la Asociación en niveles históricos de cerca de US$500,000.</a:t>
            </a:r>
          </a:p>
          <a:p>
            <a:pPr>
              <a:buNone/>
            </a:pPr>
            <a:r>
              <a:rPr lang="es-CR" dirty="0" smtClean="0"/>
              <a:t>    Adicionalmente, las reservas subieron de US$ 194,451 a US$480,814, representando el 57% de los gastos.</a:t>
            </a:r>
            <a:endParaRPr lang="es-CR" dirty="0"/>
          </a:p>
          <a:p>
            <a:endParaRPr lang="es-CR" dirty="0"/>
          </a:p>
        </p:txBody>
      </p:sp>
      <p:pic>
        <p:nvPicPr>
          <p:cNvPr id="4" name="Picture 11" descr="r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346" y="476672"/>
            <a:ext cx="100806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R" sz="3600" dirty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s-CR" sz="3600" dirty="0" smtClean="0">
                <a:solidFill>
                  <a:schemeClr val="tx2">
                    <a:lumMod val="75000"/>
                  </a:schemeClr>
                </a:solidFill>
              </a:rPr>
              <a:t>. Plan de Negocios Junio 2011-Mayo 2012</a:t>
            </a:r>
            <a:endParaRPr lang="es-CR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R" sz="2200" dirty="0" smtClean="0"/>
              <a:t>Eventos programados:</a:t>
            </a:r>
          </a:p>
          <a:p>
            <a:pPr lvl="1" algn="just">
              <a:buFont typeface="Wingdings" pitchFamily="2" charset="2"/>
              <a:buChar char="ü"/>
            </a:pPr>
            <a:r>
              <a:rPr lang="es-CR" sz="1800" dirty="0" smtClean="0"/>
              <a:t>Foro y Exposición LATINVE&amp;P 2012, segundo semestre 2012</a:t>
            </a:r>
          </a:p>
          <a:p>
            <a:pPr lvl="1" algn="just">
              <a:buFont typeface="Wingdings" pitchFamily="2" charset="2"/>
              <a:buChar char="ü"/>
            </a:pPr>
            <a:r>
              <a:rPr lang="es-CR" sz="1800" dirty="0" smtClean="0"/>
              <a:t>Seminario “Experiencias de la industria de petróleo y gas en la gestión del talento humano y del conocimiento”, Octubre 2011, Bucaramanga, Colombia</a:t>
            </a:r>
          </a:p>
          <a:p>
            <a:pPr lvl="1" algn="just">
              <a:buFont typeface="Wingdings" pitchFamily="2" charset="2"/>
              <a:buChar char="ü"/>
            </a:pPr>
            <a:r>
              <a:rPr lang="es-CR" sz="1800" dirty="0" smtClean="0"/>
              <a:t>Seminario sobre “Biodiesel”, Noviembre 2011, San Pablo, Brasil</a:t>
            </a:r>
          </a:p>
          <a:p>
            <a:pPr lvl="1" algn="just">
              <a:buFont typeface="Wingdings" pitchFamily="2" charset="2"/>
              <a:buChar char="ü"/>
            </a:pPr>
            <a:r>
              <a:rPr lang="es-CR" sz="1800" dirty="0" smtClean="0"/>
              <a:t>Taller de “Gestión de salud y seguridad vehicular”, Octubre 2011, Galápagos, Ecuador</a:t>
            </a:r>
          </a:p>
          <a:p>
            <a:pPr lvl="1" algn="just">
              <a:buNone/>
            </a:pPr>
            <a:endParaRPr lang="es-CR" sz="1800" dirty="0"/>
          </a:p>
          <a:p>
            <a:pPr algn="just"/>
            <a:r>
              <a:rPr lang="es-CR" sz="2200" dirty="0" smtClean="0"/>
              <a:t>Eventos en asociación con terceros:</a:t>
            </a:r>
          </a:p>
          <a:p>
            <a:pPr algn="just">
              <a:buNone/>
            </a:pPr>
            <a:r>
              <a:rPr lang="es-CR" sz="2200" dirty="0"/>
              <a:t> </a:t>
            </a:r>
            <a:r>
              <a:rPr lang="es-CR" sz="2200" dirty="0" smtClean="0"/>
              <a:t>     Se están </a:t>
            </a:r>
            <a:r>
              <a:rPr lang="es-CR" sz="2200" dirty="0" err="1" smtClean="0"/>
              <a:t>co</a:t>
            </a:r>
            <a:r>
              <a:rPr lang="es-CR" sz="2200" dirty="0" smtClean="0"/>
              <a:t>- auspiciando dos eventos con el IAPG:</a:t>
            </a:r>
          </a:p>
          <a:p>
            <a:pPr lvl="1">
              <a:buFont typeface="Wingdings" pitchFamily="2" charset="2"/>
              <a:buChar char="ü"/>
            </a:pPr>
            <a:r>
              <a:rPr lang="es-CR" sz="1800" dirty="0" smtClean="0"/>
              <a:t>Congreso Latinoamericano y del Caribe de Perforación, Terminación, Reparación y Servicio de Pozos</a:t>
            </a:r>
            <a:endParaRPr lang="es-CR" sz="18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s-CR" sz="1800" dirty="0" smtClean="0"/>
              <a:t>3er Congreso Latinoamericano y del Caribe de Refinación</a:t>
            </a:r>
            <a:endParaRPr lang="es-CR" sz="18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" name="Picture 11" descr="r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54" y="260648"/>
            <a:ext cx="100806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R" sz="3600" dirty="0" smtClean="0"/>
              <a:t>Resultados Financieros</a:t>
            </a:r>
            <a:endParaRPr lang="es-CR" sz="3600" dirty="0"/>
          </a:p>
        </p:txBody>
      </p:sp>
      <p:pic>
        <p:nvPicPr>
          <p:cNvPr id="4" name="Picture 11" descr="r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346" y="476672"/>
            <a:ext cx="100806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9640" y="1641951"/>
            <a:ext cx="7284720" cy="4442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R" sz="3600" dirty="0" smtClean="0"/>
              <a:t>b. Actividad de Comités</a:t>
            </a:r>
            <a:endParaRPr lang="es-C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CR" sz="2800" dirty="0" smtClean="0">
                <a:solidFill>
                  <a:schemeClr val="accent6">
                    <a:lumMod val="50000"/>
                  </a:schemeClr>
                </a:solidFill>
              </a:rPr>
              <a:t>Exploración y Producción (CEPA)   </a:t>
            </a:r>
            <a:r>
              <a:rPr lang="es-CR" sz="2800" dirty="0" smtClean="0"/>
              <a:t>                                  </a:t>
            </a:r>
          </a:p>
          <a:p>
            <a:pPr lvl="1">
              <a:buFont typeface="Wingdings" pitchFamily="2" charset="2"/>
              <a:buChar char="§"/>
            </a:pPr>
            <a:r>
              <a:rPr lang="es-CR" sz="2400" dirty="0" smtClean="0"/>
              <a:t>Proyectos:</a:t>
            </a:r>
          </a:p>
          <a:p>
            <a:pPr lvl="1" algn="just">
              <a:buNone/>
            </a:pPr>
            <a:r>
              <a:rPr lang="es-CR" sz="2400" dirty="0"/>
              <a:t> </a:t>
            </a:r>
            <a:r>
              <a:rPr lang="es-CR" sz="2400" dirty="0" smtClean="0"/>
              <a:t>   - </a:t>
            </a:r>
            <a:r>
              <a:rPr lang="es-CR" sz="2000" dirty="0" smtClean="0"/>
              <a:t>Consideraciones para fomentar la inversión en exploración y producción de petróleo y gas</a:t>
            </a:r>
          </a:p>
          <a:p>
            <a:pPr lvl="1" algn="just">
              <a:buNone/>
            </a:pPr>
            <a:r>
              <a:rPr lang="es-CR" sz="2000" dirty="0"/>
              <a:t> </a:t>
            </a:r>
            <a:r>
              <a:rPr lang="es-CR" sz="2000" dirty="0" smtClean="0"/>
              <a:t>    - Taller: ciclo de vida en la exploración y producción de petróleo y gas</a:t>
            </a:r>
          </a:p>
          <a:p>
            <a:pPr lvl="1" algn="just">
              <a:buNone/>
            </a:pPr>
            <a:r>
              <a:rPr lang="es-CR" sz="2000" dirty="0"/>
              <a:t> </a:t>
            </a:r>
            <a:r>
              <a:rPr lang="es-CR" sz="2000" dirty="0" smtClean="0"/>
              <a:t>    - Licenciamiento socio-ambiental de actividades exploratorias en la región    </a:t>
            </a:r>
          </a:p>
          <a:p>
            <a:pPr lvl="1" algn="just">
              <a:buFont typeface="Wingdings" pitchFamily="2" charset="2"/>
              <a:buChar char="§"/>
            </a:pPr>
            <a:r>
              <a:rPr lang="es-CR" sz="2400" dirty="0" smtClean="0"/>
              <a:t>Eventos y reuniones:</a:t>
            </a:r>
          </a:p>
          <a:p>
            <a:pPr lvl="1" algn="just">
              <a:buNone/>
            </a:pPr>
            <a:r>
              <a:rPr lang="es-CR" sz="2000" dirty="0"/>
              <a:t> </a:t>
            </a:r>
            <a:r>
              <a:rPr lang="es-CR" sz="2000" dirty="0" smtClean="0"/>
              <a:t>    - Reuniones del comité: Noviembre 2010, Santiago de Chile; Marzo 2011, Punta del Este, Uruguay</a:t>
            </a:r>
          </a:p>
          <a:p>
            <a:pPr lvl="1" algn="just">
              <a:buNone/>
            </a:pPr>
            <a:r>
              <a:rPr lang="es-CR" sz="2000" dirty="0" smtClean="0"/>
              <a:t>     - Reunión OGP-ARPEL-CEPA: Marzo 2011, Punta del Este, Uruguay</a:t>
            </a:r>
          </a:p>
          <a:p>
            <a:pPr lvl="1" algn="just">
              <a:buNone/>
            </a:pPr>
            <a:r>
              <a:rPr lang="es-CR" sz="2000" dirty="0"/>
              <a:t> </a:t>
            </a:r>
            <a:r>
              <a:rPr lang="es-CR" sz="2000" dirty="0" smtClean="0"/>
              <a:t>    - SPE </a:t>
            </a:r>
            <a:r>
              <a:rPr lang="es-CR" sz="2000" dirty="0" err="1" smtClean="0"/>
              <a:t>Latin</a:t>
            </a:r>
            <a:r>
              <a:rPr lang="es-CR" sz="2000" dirty="0" smtClean="0"/>
              <a:t> American &amp; </a:t>
            </a:r>
            <a:r>
              <a:rPr lang="es-CR" sz="2000" dirty="0" err="1" smtClean="0"/>
              <a:t>Caribbean</a:t>
            </a:r>
            <a:r>
              <a:rPr lang="es-CR" sz="2000" dirty="0" smtClean="0"/>
              <a:t> </a:t>
            </a:r>
            <a:r>
              <a:rPr lang="es-CR" sz="2000" dirty="0" err="1" smtClean="0"/>
              <a:t>Petroleum</a:t>
            </a:r>
            <a:r>
              <a:rPr lang="es-CR" sz="2000" dirty="0" smtClean="0"/>
              <a:t> </a:t>
            </a:r>
            <a:r>
              <a:rPr lang="es-CR" sz="2000" dirty="0" err="1" smtClean="0"/>
              <a:t>Engineering</a:t>
            </a:r>
            <a:r>
              <a:rPr lang="es-CR" sz="2000" dirty="0" smtClean="0"/>
              <a:t> </a:t>
            </a:r>
            <a:r>
              <a:rPr lang="es-CR" sz="2000" dirty="0" err="1" smtClean="0"/>
              <a:t>Conference</a:t>
            </a:r>
            <a:r>
              <a:rPr lang="es-CR" sz="2000" dirty="0" smtClean="0"/>
              <a:t> (LACPEC), Lima, Perú</a:t>
            </a:r>
            <a:endParaRPr lang="es-CR" sz="2000" dirty="0"/>
          </a:p>
          <a:p>
            <a:pPr>
              <a:buNone/>
            </a:pPr>
            <a:endParaRPr lang="es-CR" dirty="0"/>
          </a:p>
        </p:txBody>
      </p:sp>
      <p:pic>
        <p:nvPicPr>
          <p:cNvPr id="4" name="Picture 11" descr="r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346" y="476672"/>
            <a:ext cx="100806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R" sz="3600" dirty="0" smtClean="0"/>
              <a:t>b. Actividad de Comités</a:t>
            </a:r>
            <a:endParaRPr lang="es-C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CR" sz="2800" dirty="0" smtClean="0">
                <a:solidFill>
                  <a:schemeClr val="accent6">
                    <a:lumMod val="50000"/>
                  </a:schemeClr>
                </a:solidFill>
              </a:rPr>
              <a:t>Exploración y Producción (CEPA)   </a:t>
            </a:r>
            <a:r>
              <a:rPr lang="es-CR" sz="2800" dirty="0" smtClean="0"/>
              <a:t>                                  </a:t>
            </a:r>
          </a:p>
          <a:p>
            <a:pPr lvl="1">
              <a:buFont typeface="Wingdings" pitchFamily="2" charset="2"/>
              <a:buChar char="§"/>
            </a:pPr>
            <a:r>
              <a:rPr lang="es-CR" sz="2400" dirty="0" smtClean="0"/>
              <a:t>Entregables del ejercicio:</a:t>
            </a:r>
          </a:p>
          <a:p>
            <a:pPr lvl="1" algn="just">
              <a:buNone/>
            </a:pPr>
            <a:r>
              <a:rPr lang="es-CR" sz="2400" dirty="0"/>
              <a:t> </a:t>
            </a:r>
            <a:r>
              <a:rPr lang="es-CR" sz="2400" dirty="0" smtClean="0"/>
              <a:t>   - </a:t>
            </a:r>
            <a:r>
              <a:rPr lang="es-CR" sz="2000" dirty="0" smtClean="0"/>
              <a:t>Informe ejecutivo y presentación </a:t>
            </a:r>
            <a:r>
              <a:rPr lang="es-CR" sz="2000" dirty="0" err="1" smtClean="0"/>
              <a:t>Power</a:t>
            </a:r>
            <a:r>
              <a:rPr lang="es-CR" sz="2000" dirty="0" smtClean="0"/>
              <a:t> Point: “Consideraciones para fomentar la inversión en exploración y producción de petróleo y gas”.</a:t>
            </a:r>
            <a:endParaRPr lang="es-CR" sz="2000" dirty="0"/>
          </a:p>
          <a:p>
            <a:pPr lvl="1" algn="just">
              <a:buNone/>
            </a:pPr>
            <a:r>
              <a:rPr lang="es-CR" sz="2000" dirty="0" smtClean="0"/>
              <a:t>      - Se apoyó la organización de la Conferencia Regional ARPEL 2011 y el 1er. Foro de promoción a oportunidades de inversión en la exploración y producción de hidrocarburos en la región.</a:t>
            </a:r>
            <a:endParaRPr lang="es-CR" sz="2000" dirty="0"/>
          </a:p>
          <a:p>
            <a:pPr>
              <a:buNone/>
            </a:pPr>
            <a:endParaRPr lang="es-CR" dirty="0"/>
          </a:p>
        </p:txBody>
      </p:sp>
      <p:pic>
        <p:nvPicPr>
          <p:cNvPr id="4" name="Picture 11" descr="r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346" y="476672"/>
            <a:ext cx="100806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R" sz="3600" dirty="0" smtClean="0"/>
              <a:t>b. Actividad de Comités</a:t>
            </a:r>
            <a:endParaRPr lang="es-C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s-CR" sz="2800" dirty="0" smtClean="0">
                <a:solidFill>
                  <a:schemeClr val="accent6">
                    <a:lumMod val="50000"/>
                  </a:schemeClr>
                </a:solidFill>
              </a:rPr>
              <a:t>Ductos y Terminales (DODYTE)   </a:t>
            </a:r>
            <a:r>
              <a:rPr lang="es-CR" sz="2800" dirty="0" smtClean="0"/>
              <a:t>                                  </a:t>
            </a:r>
          </a:p>
          <a:p>
            <a:pPr lvl="1">
              <a:buFont typeface="Wingdings" pitchFamily="2" charset="2"/>
              <a:buChar char="§"/>
            </a:pPr>
            <a:r>
              <a:rPr lang="es-CR" sz="2400" dirty="0" smtClean="0"/>
              <a:t>Proyectos:</a:t>
            </a:r>
          </a:p>
          <a:p>
            <a:pPr lvl="1" algn="just">
              <a:buNone/>
            </a:pPr>
            <a:r>
              <a:rPr lang="es-CR" sz="2400" dirty="0"/>
              <a:t> </a:t>
            </a:r>
            <a:r>
              <a:rPr lang="es-CR" sz="2400" dirty="0" smtClean="0"/>
              <a:t>   - </a:t>
            </a:r>
            <a:r>
              <a:rPr lang="es-CR" sz="2000" dirty="0" smtClean="0"/>
              <a:t>Gestión de integridad de ductos</a:t>
            </a:r>
          </a:p>
          <a:p>
            <a:pPr lvl="1" algn="just">
              <a:buNone/>
            </a:pPr>
            <a:r>
              <a:rPr lang="es-CR" sz="2000" dirty="0"/>
              <a:t> </a:t>
            </a:r>
            <a:r>
              <a:rPr lang="es-CR" sz="2000" dirty="0" smtClean="0"/>
              <a:t>    - Gestión de integridad de terminales</a:t>
            </a:r>
          </a:p>
          <a:p>
            <a:pPr lvl="1" algn="just">
              <a:buNone/>
            </a:pPr>
            <a:r>
              <a:rPr lang="es-CR" sz="2000" dirty="0"/>
              <a:t> </a:t>
            </a:r>
            <a:r>
              <a:rPr lang="es-CR" sz="2000" dirty="0" smtClean="0"/>
              <a:t>    - Benchmarking</a:t>
            </a:r>
          </a:p>
          <a:p>
            <a:pPr lvl="1" algn="just">
              <a:buFont typeface="Wingdings" pitchFamily="2" charset="2"/>
              <a:buChar char="§"/>
            </a:pPr>
            <a:r>
              <a:rPr lang="es-CR" sz="2400" dirty="0" smtClean="0"/>
              <a:t>Eventos y reuniones:</a:t>
            </a:r>
          </a:p>
          <a:p>
            <a:pPr lvl="1" algn="just">
              <a:buNone/>
            </a:pPr>
            <a:r>
              <a:rPr lang="es-CR" sz="2000" dirty="0"/>
              <a:t> </a:t>
            </a:r>
            <a:r>
              <a:rPr lang="es-CR" sz="2000" dirty="0" smtClean="0"/>
              <a:t>    - Reuniones del comité: Noviembre 2010, Buenos Aires, Argentina; Marzo 2011, Punta del Este, Uruguay</a:t>
            </a:r>
          </a:p>
          <a:p>
            <a:pPr lvl="1" algn="just">
              <a:buNone/>
            </a:pPr>
            <a:r>
              <a:rPr lang="es-CR" sz="2000" dirty="0" smtClean="0"/>
              <a:t>     - Reunión del Equipo de Proyecto de Integridad de Ductos: Noviembre 201, Buenos Aires, Argentina</a:t>
            </a:r>
          </a:p>
          <a:p>
            <a:pPr lvl="1">
              <a:buFont typeface="Wingdings" pitchFamily="2" charset="2"/>
              <a:buChar char="§"/>
            </a:pPr>
            <a:r>
              <a:rPr lang="es-CR" sz="2400" dirty="0" smtClean="0"/>
              <a:t>Entregables del ejercicio:</a:t>
            </a:r>
          </a:p>
          <a:p>
            <a:pPr lvl="1" algn="just">
              <a:buNone/>
            </a:pPr>
            <a:r>
              <a:rPr lang="es-CR" sz="2400" dirty="0" smtClean="0"/>
              <a:t>    - </a:t>
            </a:r>
            <a:r>
              <a:rPr lang="es-CR" sz="2000" dirty="0" smtClean="0"/>
              <a:t>Concluida revisión de la 1ra edición del “Manual de Gestión de integridad de ductos”.</a:t>
            </a:r>
          </a:p>
          <a:p>
            <a:pPr lvl="1" algn="just">
              <a:buNone/>
            </a:pPr>
            <a:r>
              <a:rPr lang="es-CR" sz="2000" dirty="0" smtClean="0"/>
              <a:t>      </a:t>
            </a:r>
            <a:endParaRPr lang="es-CR" sz="2000" dirty="0"/>
          </a:p>
          <a:p>
            <a:pPr>
              <a:buNone/>
            </a:pPr>
            <a:endParaRPr lang="es-CR" dirty="0"/>
          </a:p>
        </p:txBody>
      </p:sp>
      <p:pic>
        <p:nvPicPr>
          <p:cNvPr id="4" name="Picture 11" descr="r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346" y="476672"/>
            <a:ext cx="100806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R" sz="3600" dirty="0" smtClean="0"/>
              <a:t>b. Actividad de Comités</a:t>
            </a:r>
            <a:endParaRPr lang="es-C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CR" sz="2800" dirty="0" smtClean="0">
                <a:solidFill>
                  <a:schemeClr val="accent6">
                    <a:lumMod val="50000"/>
                  </a:schemeClr>
                </a:solidFill>
              </a:rPr>
              <a:t>Refinación y Combustibles (COMREF)</a:t>
            </a:r>
            <a:endParaRPr lang="es-CR" sz="2800" dirty="0" smtClean="0"/>
          </a:p>
          <a:p>
            <a:pPr lvl="1">
              <a:buFont typeface="Wingdings" pitchFamily="2" charset="2"/>
              <a:buChar char="§"/>
            </a:pPr>
            <a:r>
              <a:rPr lang="es-CR" sz="2400" dirty="0" smtClean="0"/>
              <a:t>Proyectos:</a:t>
            </a:r>
          </a:p>
          <a:p>
            <a:pPr lvl="1" algn="just">
              <a:buNone/>
            </a:pPr>
            <a:r>
              <a:rPr lang="es-CR" sz="2400" dirty="0"/>
              <a:t> </a:t>
            </a:r>
            <a:r>
              <a:rPr lang="es-CR" sz="2400" dirty="0" smtClean="0"/>
              <a:t>   - </a:t>
            </a:r>
            <a:r>
              <a:rPr lang="es-CR" sz="2000" dirty="0" smtClean="0"/>
              <a:t>Integridad mecánica</a:t>
            </a:r>
          </a:p>
          <a:p>
            <a:pPr lvl="1" algn="just">
              <a:buNone/>
            </a:pPr>
            <a:r>
              <a:rPr lang="es-CR" sz="2000" dirty="0"/>
              <a:t> </a:t>
            </a:r>
            <a:r>
              <a:rPr lang="es-CR" sz="2000" dirty="0" smtClean="0"/>
              <a:t>    - Análisis de riesgo</a:t>
            </a:r>
          </a:p>
          <a:p>
            <a:pPr lvl="1" algn="just">
              <a:buFont typeface="Wingdings" pitchFamily="2" charset="2"/>
              <a:buChar char="§"/>
            </a:pPr>
            <a:r>
              <a:rPr lang="es-CR" sz="2400" dirty="0" smtClean="0"/>
              <a:t>Eventos y reuniones:</a:t>
            </a:r>
          </a:p>
          <a:p>
            <a:pPr lvl="1" algn="just">
              <a:buNone/>
            </a:pPr>
            <a:r>
              <a:rPr lang="es-CR" sz="2000" dirty="0"/>
              <a:t> </a:t>
            </a:r>
            <a:r>
              <a:rPr lang="es-CR" sz="2000" dirty="0" smtClean="0"/>
              <a:t>    - Reuniones del comité: Noviembre 2010, Montevideo, Uruguay; Marzo 2011, Punta del Este, Uruguay</a:t>
            </a:r>
          </a:p>
          <a:p>
            <a:pPr lvl="1" algn="just">
              <a:buNone/>
            </a:pPr>
            <a:r>
              <a:rPr lang="es-CR" sz="2000" dirty="0" smtClean="0"/>
              <a:t>     - Taller “Emisiones de refinerías y calidad del aire en sus alrededores urbanos”, Montevideo, Uruguay</a:t>
            </a:r>
          </a:p>
          <a:p>
            <a:pPr lvl="1">
              <a:buFont typeface="Wingdings" pitchFamily="2" charset="2"/>
              <a:buChar char="§"/>
            </a:pPr>
            <a:r>
              <a:rPr lang="es-CR" sz="2400" dirty="0" smtClean="0"/>
              <a:t>Entregables del ejercicio:</a:t>
            </a:r>
          </a:p>
          <a:p>
            <a:pPr lvl="1" algn="just">
              <a:buNone/>
            </a:pPr>
            <a:r>
              <a:rPr lang="es-CR" sz="2400" dirty="0" smtClean="0"/>
              <a:t>    - </a:t>
            </a:r>
            <a:r>
              <a:rPr lang="es-CR" sz="2000" dirty="0" smtClean="0"/>
              <a:t>Informe del Taller de “Emisiones de refinerías y calidad del aire en sus alrededores urbanos”, realizado en Montevideo, Uruguay</a:t>
            </a:r>
          </a:p>
          <a:p>
            <a:pPr lvl="1" algn="just">
              <a:buNone/>
            </a:pPr>
            <a:r>
              <a:rPr lang="es-CR" sz="2000" dirty="0" smtClean="0"/>
              <a:t>      </a:t>
            </a:r>
            <a:endParaRPr lang="es-CR" sz="2000" dirty="0"/>
          </a:p>
          <a:p>
            <a:pPr>
              <a:buNone/>
            </a:pPr>
            <a:endParaRPr lang="es-CR" dirty="0"/>
          </a:p>
        </p:txBody>
      </p:sp>
      <p:pic>
        <p:nvPicPr>
          <p:cNvPr id="4" name="Picture 11" descr="r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346" y="476672"/>
            <a:ext cx="100806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R" sz="3600" dirty="0" smtClean="0"/>
              <a:t>b. Actividad de Comités</a:t>
            </a:r>
            <a:endParaRPr lang="es-C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CR" sz="2800" dirty="0" smtClean="0">
                <a:solidFill>
                  <a:schemeClr val="accent6">
                    <a:lumMod val="50000"/>
                  </a:schemeClr>
                </a:solidFill>
              </a:rPr>
              <a:t>Cambio climático y eficiencia energética (CCEE)</a:t>
            </a:r>
            <a:endParaRPr lang="es-CR" sz="2800" dirty="0" smtClean="0"/>
          </a:p>
          <a:p>
            <a:pPr lvl="1">
              <a:buFont typeface="Wingdings" pitchFamily="2" charset="2"/>
              <a:buChar char="§"/>
            </a:pPr>
            <a:r>
              <a:rPr lang="es-CR" sz="2400" dirty="0" smtClean="0"/>
              <a:t>Proyectos:</a:t>
            </a:r>
          </a:p>
          <a:p>
            <a:pPr lvl="1" algn="just">
              <a:buNone/>
            </a:pPr>
            <a:r>
              <a:rPr lang="es-CR" sz="2400" dirty="0"/>
              <a:t> </a:t>
            </a:r>
            <a:r>
              <a:rPr lang="es-CR" sz="2400" dirty="0" smtClean="0"/>
              <a:t>   - </a:t>
            </a:r>
            <a:r>
              <a:rPr lang="es-CR" sz="2000" dirty="0" smtClean="0"/>
              <a:t>Estimación de índices de energía</a:t>
            </a:r>
          </a:p>
          <a:p>
            <a:pPr lvl="1" algn="just">
              <a:buFont typeface="Wingdings" pitchFamily="2" charset="2"/>
              <a:buChar char="§"/>
            </a:pPr>
            <a:r>
              <a:rPr lang="es-CR" sz="2400" dirty="0" smtClean="0"/>
              <a:t>Eventos y reuniones:</a:t>
            </a:r>
          </a:p>
          <a:p>
            <a:pPr lvl="1" algn="just">
              <a:buNone/>
            </a:pPr>
            <a:r>
              <a:rPr lang="es-CR" sz="2000" dirty="0"/>
              <a:t> </a:t>
            </a:r>
            <a:r>
              <a:rPr lang="es-CR" sz="2000" dirty="0" smtClean="0"/>
              <a:t>    - Reuniones del comité: Marzo 2011, Punta del Este, Uruguay</a:t>
            </a:r>
          </a:p>
          <a:p>
            <a:pPr lvl="1">
              <a:buFont typeface="Wingdings" pitchFamily="2" charset="2"/>
              <a:buChar char="§"/>
            </a:pPr>
            <a:r>
              <a:rPr lang="es-CR" sz="2400" dirty="0" smtClean="0"/>
              <a:t>Entregables del ejercicio:</a:t>
            </a:r>
          </a:p>
          <a:p>
            <a:pPr lvl="1" algn="just">
              <a:buNone/>
            </a:pPr>
            <a:r>
              <a:rPr lang="es-CR" sz="2400" dirty="0" smtClean="0"/>
              <a:t>    - </a:t>
            </a:r>
            <a:r>
              <a:rPr lang="es-CR" sz="2000" dirty="0" smtClean="0"/>
              <a:t>Informe gerencial 21⁰ “Acuerdo de Copenhague y la industria del petróleo y gas”</a:t>
            </a:r>
          </a:p>
          <a:p>
            <a:pPr lvl="1" algn="just">
              <a:buNone/>
            </a:pPr>
            <a:r>
              <a:rPr lang="es-CR" sz="2000" dirty="0"/>
              <a:t> </a:t>
            </a:r>
            <a:r>
              <a:rPr lang="es-CR" sz="2000" dirty="0" smtClean="0"/>
              <a:t>    - Informe gerencial 22⁰ “16⁰ Conferencia de las partes de la convención marco de Naciones Unidas para el cambio climático”</a:t>
            </a:r>
            <a:endParaRPr lang="es-CR" sz="2000" dirty="0"/>
          </a:p>
          <a:p>
            <a:pPr>
              <a:buNone/>
            </a:pPr>
            <a:endParaRPr lang="es-CR" dirty="0"/>
          </a:p>
        </p:txBody>
      </p:sp>
      <p:pic>
        <p:nvPicPr>
          <p:cNvPr id="4" name="Picture 11" descr="r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346" y="476672"/>
            <a:ext cx="100806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R" sz="3600" dirty="0" smtClean="0"/>
              <a:t>b. Actividad de Comités</a:t>
            </a:r>
            <a:endParaRPr lang="es-C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s-CR" sz="2800" dirty="0" smtClean="0">
                <a:solidFill>
                  <a:schemeClr val="accent6">
                    <a:lumMod val="50000"/>
                  </a:schemeClr>
                </a:solidFill>
              </a:rPr>
              <a:t>Ambiente, salud y seguridad industrial (CASYSIA)</a:t>
            </a:r>
            <a:endParaRPr lang="es-CR" sz="2800" dirty="0" smtClean="0"/>
          </a:p>
          <a:p>
            <a:pPr lvl="1">
              <a:buFont typeface="Wingdings" pitchFamily="2" charset="2"/>
              <a:buChar char="§"/>
            </a:pPr>
            <a:r>
              <a:rPr lang="es-CR" sz="2600" dirty="0" smtClean="0"/>
              <a:t>Proyectos:</a:t>
            </a:r>
          </a:p>
          <a:p>
            <a:pPr lvl="1" algn="just">
              <a:buNone/>
            </a:pPr>
            <a:r>
              <a:rPr lang="es-CR" sz="2400" dirty="0"/>
              <a:t> </a:t>
            </a:r>
            <a:r>
              <a:rPr lang="es-CR" sz="2400" dirty="0" smtClean="0"/>
              <a:t>   - </a:t>
            </a:r>
            <a:r>
              <a:rPr lang="es-CR" sz="2200" dirty="0" smtClean="0"/>
              <a:t>Benchmarking</a:t>
            </a:r>
          </a:p>
          <a:p>
            <a:pPr lvl="1" algn="just">
              <a:buNone/>
            </a:pPr>
            <a:r>
              <a:rPr lang="es-CR" sz="2200" dirty="0"/>
              <a:t> </a:t>
            </a:r>
            <a:r>
              <a:rPr lang="es-CR" sz="2200" dirty="0" smtClean="0"/>
              <a:t>    - Gestión de derrames de hidrocarburos</a:t>
            </a:r>
          </a:p>
          <a:p>
            <a:pPr lvl="1" algn="just">
              <a:buNone/>
            </a:pPr>
            <a:r>
              <a:rPr lang="es-CR" sz="2200" dirty="0"/>
              <a:t> </a:t>
            </a:r>
            <a:r>
              <a:rPr lang="es-CR" sz="2200" dirty="0" smtClean="0"/>
              <a:t>    - 2011 International </a:t>
            </a:r>
            <a:r>
              <a:rPr lang="es-CR" sz="2200" dirty="0" err="1" smtClean="0"/>
              <a:t>Oil</a:t>
            </a:r>
            <a:r>
              <a:rPr lang="es-CR" sz="2200" dirty="0" smtClean="0"/>
              <a:t> </a:t>
            </a:r>
            <a:r>
              <a:rPr lang="es-CR" sz="2200" dirty="0" err="1" smtClean="0"/>
              <a:t>Spill</a:t>
            </a:r>
            <a:r>
              <a:rPr lang="es-CR" sz="2200" dirty="0" smtClean="0"/>
              <a:t> Conferencie (IOSC)</a:t>
            </a:r>
          </a:p>
          <a:p>
            <a:pPr lvl="1" algn="just">
              <a:buNone/>
            </a:pPr>
            <a:r>
              <a:rPr lang="es-CR" sz="2200" dirty="0"/>
              <a:t> </a:t>
            </a:r>
            <a:r>
              <a:rPr lang="es-CR" sz="2200" dirty="0" smtClean="0"/>
              <a:t>    - Sistema de gestión integrado de ambiente, salud y seguridad industrial</a:t>
            </a:r>
          </a:p>
          <a:p>
            <a:pPr lvl="1" algn="just">
              <a:buFont typeface="Wingdings" pitchFamily="2" charset="2"/>
              <a:buChar char="§"/>
            </a:pPr>
            <a:r>
              <a:rPr lang="es-CR" sz="2600" dirty="0" smtClean="0"/>
              <a:t>Eventos y reuniones:</a:t>
            </a:r>
          </a:p>
          <a:p>
            <a:pPr lvl="1" algn="just">
              <a:buNone/>
            </a:pPr>
            <a:r>
              <a:rPr lang="es-CR" sz="2000" dirty="0"/>
              <a:t> </a:t>
            </a:r>
            <a:r>
              <a:rPr lang="es-CR" sz="2000" dirty="0" smtClean="0"/>
              <a:t>    - </a:t>
            </a:r>
            <a:r>
              <a:rPr lang="es-CR" sz="2200" dirty="0" smtClean="0"/>
              <a:t>Reuniones del comité: Octubre 2010, Buenos Aires, Argentina; Marzo 2011, Punta del Este, Uruguay</a:t>
            </a:r>
          </a:p>
          <a:p>
            <a:pPr lvl="1" algn="just">
              <a:buNone/>
            </a:pPr>
            <a:r>
              <a:rPr lang="es-CR" sz="2200" dirty="0"/>
              <a:t> </a:t>
            </a:r>
            <a:r>
              <a:rPr lang="es-CR" sz="2200" dirty="0" smtClean="0"/>
              <a:t>     - Taller ARPEL para priorizar temas emergentes de ambiente, salud y seguridad y establecer nuevos proyectos del comité-octubre 2010, Buenos Aires, Argentina</a:t>
            </a:r>
          </a:p>
          <a:p>
            <a:pPr lvl="1" algn="just">
              <a:buNone/>
            </a:pPr>
            <a:r>
              <a:rPr lang="es-CR" sz="2200" dirty="0"/>
              <a:t> </a:t>
            </a:r>
            <a:r>
              <a:rPr lang="es-CR" sz="2200" dirty="0" smtClean="0"/>
              <a:t>    - Taller ARPEL/IOSC sobre “Temas clave ante derrames de hidrocarburos en Latinoamérica y el Caribe”-noviembre 2010, Manaos, Brasil</a:t>
            </a:r>
          </a:p>
          <a:p>
            <a:pPr>
              <a:buNone/>
            </a:pPr>
            <a:endParaRPr lang="es-CR" dirty="0"/>
          </a:p>
        </p:txBody>
      </p:sp>
      <p:pic>
        <p:nvPicPr>
          <p:cNvPr id="4" name="Picture 11" descr="r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346" y="476672"/>
            <a:ext cx="100806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1677</Words>
  <Application>Microsoft Office PowerPoint</Application>
  <PresentationFormat>Presentación en pantalla (4:3)</PresentationFormat>
  <Paragraphs>162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Participación en Asamblea Anual ARPEL   Santo Domingo, República Dominicana</vt:lpstr>
      <vt:lpstr>Asuntos tratados</vt:lpstr>
      <vt:lpstr>Resultados Financieros</vt:lpstr>
      <vt:lpstr>b. Actividad de Comités</vt:lpstr>
      <vt:lpstr>b. Actividad de Comités</vt:lpstr>
      <vt:lpstr>b. Actividad de Comités</vt:lpstr>
      <vt:lpstr>b. Actividad de Comités</vt:lpstr>
      <vt:lpstr>b. Actividad de Comités</vt:lpstr>
      <vt:lpstr>b. Actividad de Comités</vt:lpstr>
      <vt:lpstr>b. Actividad de Comités</vt:lpstr>
      <vt:lpstr>b. Actividad de Comités</vt:lpstr>
      <vt:lpstr>b. Actividad de Comités</vt:lpstr>
      <vt:lpstr>b. Actividad de Comités</vt:lpstr>
      <vt:lpstr>b. Actividad de Comités</vt:lpstr>
      <vt:lpstr>c. Eventos realizados</vt:lpstr>
      <vt:lpstr>d. Participación de ARPEL en eventos de terceros</vt:lpstr>
      <vt:lpstr>e. Proyectos Especiales</vt:lpstr>
      <vt:lpstr>e. Proyectos Especiales</vt:lpstr>
      <vt:lpstr>2. Plan de Negocios Junio 2011-Mayo 2012</vt:lpstr>
      <vt:lpstr>2. Plan de Negocios Junio 2011-Mayo 2012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Georgina-ag</dc:creator>
  <cp:lastModifiedBy>jorge-rm</cp:lastModifiedBy>
  <cp:revision>32</cp:revision>
  <dcterms:created xsi:type="dcterms:W3CDTF">2011-07-28T15:22:03Z</dcterms:created>
  <dcterms:modified xsi:type="dcterms:W3CDTF">2011-08-01T16:10:36Z</dcterms:modified>
</cp:coreProperties>
</file>