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iscilla-sp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815" autoAdjust="0"/>
    <p:restoredTop sz="94598" autoAdjust="0"/>
  </p:normalViewPr>
  <p:slideViewPr>
    <p:cSldViewPr>
      <p:cViewPr>
        <p:scale>
          <a:sx n="100" d="100"/>
          <a:sy n="100" d="100"/>
        </p:scale>
        <p:origin x="-2106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JO-SA-1\Negociaciones%20Comerciales\PARA%20ACTUALIZAR%20%20LA%20P&#193;GINA%20RECOPE.COM\IMPORTACIONES%20ANUALES%20DE%20HIDROCARBUROS%201986-201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Hoja1!$A$4:$A$12</c:f>
              <c:strCache>
                <c:ptCount val="9"/>
                <c:pt idx="0">
                  <c:v>ESTADOS UNIDOS</c:v>
                </c:pt>
                <c:pt idx="1">
                  <c:v>PANAMA</c:v>
                </c:pt>
                <c:pt idx="2">
                  <c:v>TRINIDAD Y TOBAGO</c:v>
                </c:pt>
                <c:pt idx="3">
                  <c:v>VENEZUELA</c:v>
                </c:pt>
                <c:pt idx="4">
                  <c:v>COLOMBIA</c:v>
                </c:pt>
                <c:pt idx="5">
                  <c:v>ANTILLAS HOLANDESAS</c:v>
                </c:pt>
                <c:pt idx="6">
                  <c:v>BRASIL</c:v>
                </c:pt>
                <c:pt idx="7">
                  <c:v>ESTONIA</c:v>
                </c:pt>
                <c:pt idx="8">
                  <c:v>COSTA RICA</c:v>
                </c:pt>
              </c:strCache>
            </c:strRef>
          </c:cat>
          <c:val>
            <c:numRef>
              <c:f>Hoja1!$B$4:$B$12</c:f>
              <c:numCache>
                <c:formatCode>#,##0</c:formatCode>
                <c:ptCount val="9"/>
                <c:pt idx="0">
                  <c:v>16537892.699999997</c:v>
                </c:pt>
                <c:pt idx="1">
                  <c:v>1165505.81</c:v>
                </c:pt>
                <c:pt idx="2">
                  <c:v>934378.61999999976</c:v>
                </c:pt>
                <c:pt idx="3">
                  <c:v>100022</c:v>
                </c:pt>
                <c:pt idx="4">
                  <c:v>68086.13</c:v>
                </c:pt>
                <c:pt idx="5">
                  <c:v>25205</c:v>
                </c:pt>
                <c:pt idx="6">
                  <c:v>25104.16</c:v>
                </c:pt>
                <c:pt idx="7">
                  <c:v>7616</c:v>
                </c:pt>
                <c:pt idx="8">
                  <c:v>283</c:v>
                </c:pt>
              </c:numCache>
            </c:numRef>
          </c:val>
        </c:ser>
        <c:dLbls>
          <c:showVal val="1"/>
        </c:dLbls>
        <c:gapWidth val="75"/>
        <c:axId val="76458240"/>
        <c:axId val="80240640"/>
      </c:barChart>
      <c:catAx>
        <c:axId val="76458240"/>
        <c:scaling>
          <c:orientation val="minMax"/>
        </c:scaling>
        <c:axPos val="l"/>
        <c:majorTickMark val="none"/>
        <c:tickLblPos val="nextTo"/>
        <c:crossAx val="80240640"/>
        <c:crosses val="autoZero"/>
        <c:auto val="1"/>
        <c:lblAlgn val="ctr"/>
        <c:lblOffset val="100"/>
      </c:catAx>
      <c:valAx>
        <c:axId val="80240640"/>
        <c:scaling>
          <c:orientation val="minMax"/>
        </c:scaling>
        <c:axPos val="b"/>
        <c:numFmt formatCode="#,##0" sourceLinked="1"/>
        <c:majorTickMark val="none"/>
        <c:tickLblPos val="nextTo"/>
        <c:crossAx val="76458240"/>
        <c:crosses val="autoZero"/>
        <c:crossBetween val="between"/>
      </c:valAx>
    </c:plotArea>
    <c:plotVisOnly val="1"/>
  </c:chart>
  <c:txPr>
    <a:bodyPr/>
    <a:lstStyle/>
    <a:p>
      <a:pPr>
        <a:defRPr sz="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plotArea>
      <c:layout>
        <c:manualLayout>
          <c:layoutTarget val="inner"/>
          <c:xMode val="edge"/>
          <c:yMode val="edge"/>
          <c:x val="0.21218487394957977"/>
          <c:y val="7.8488372093023284E-2"/>
          <c:w val="0.50840336134453756"/>
          <c:h val="0.70348837209302351"/>
        </c:manualLayout>
      </c:layout>
      <c:barChart>
        <c:barDir val="col"/>
        <c:grouping val="clustered"/>
        <c:ser>
          <c:idx val="1"/>
          <c:order val="0"/>
          <c:tx>
            <c:strRef>
              <c:f>'BARRILES Y MONTO 86-2009'!$C$5:$C$6</c:f>
              <c:strCache>
                <c:ptCount val="1"/>
                <c:pt idx="0">
                  <c:v>AÑO</c:v>
                </c:pt>
              </c:strCache>
            </c:strRef>
          </c:tx>
          <c:spPr>
            <a:solidFill>
              <a:srgbClr val="FF00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'BARRILES Y MONTO 86-2009'!$C$7:$C$31</c:f>
              <c:numCache>
                <c:formatCode>General</c:formatCode>
                <c:ptCount val="25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</c:numCache>
            </c:numRef>
          </c:cat>
          <c:val>
            <c:numRef>
              <c:f>'BARRILES Y MONTO 86-2009'!$C$7:$C$31</c:f>
              <c:numCache>
                <c:formatCode>General</c:formatCode>
                <c:ptCount val="25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</c:numCache>
            </c:numRef>
          </c:val>
        </c:ser>
        <c:ser>
          <c:idx val="0"/>
          <c:order val="1"/>
          <c:tx>
            <c:strRef>
              <c:f>'BARRILES Y MONTO 86-2009'!$D$5:$D$6</c:f>
              <c:strCache>
                <c:ptCount val="1"/>
                <c:pt idx="0">
                  <c:v>VOLUMEN BARRILES</c:v>
                </c:pt>
              </c:strCache>
            </c:strRef>
          </c:tx>
          <c:spPr>
            <a:solidFill>
              <a:srgbClr val="9999FF"/>
            </a:solidFill>
            <a:ln w="25400">
              <a:solidFill>
                <a:srgbClr val="000080"/>
              </a:solidFill>
              <a:prstDash val="solid"/>
            </a:ln>
          </c:spPr>
          <c:cat>
            <c:numRef>
              <c:f>'BARRILES Y MONTO 86-2009'!$C$7:$C$34</c:f>
              <c:numCache>
                <c:formatCode>General</c:formatCode>
                <c:ptCount val="28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</c:numCache>
            </c:numRef>
          </c:cat>
          <c:val>
            <c:numRef>
              <c:f>'BARRILES Y MONTO 86-2009'!$D$7:$D$34</c:f>
              <c:numCache>
                <c:formatCode>#,##0</c:formatCode>
                <c:ptCount val="28"/>
                <c:pt idx="0">
                  <c:v>6424561</c:v>
                </c:pt>
                <c:pt idx="1">
                  <c:v>6388362</c:v>
                </c:pt>
                <c:pt idx="2">
                  <c:v>6951695</c:v>
                </c:pt>
                <c:pt idx="3">
                  <c:v>7491059</c:v>
                </c:pt>
                <c:pt idx="4">
                  <c:v>7481530</c:v>
                </c:pt>
                <c:pt idx="5">
                  <c:v>7919333</c:v>
                </c:pt>
                <c:pt idx="6">
                  <c:v>9622404</c:v>
                </c:pt>
                <c:pt idx="7">
                  <c:v>10751511</c:v>
                </c:pt>
                <c:pt idx="8">
                  <c:v>12188569</c:v>
                </c:pt>
                <c:pt idx="9">
                  <c:v>12848122</c:v>
                </c:pt>
                <c:pt idx="10">
                  <c:v>12137378</c:v>
                </c:pt>
                <c:pt idx="11">
                  <c:v>12090545</c:v>
                </c:pt>
                <c:pt idx="12">
                  <c:v>13450649</c:v>
                </c:pt>
                <c:pt idx="13">
                  <c:v>14603915</c:v>
                </c:pt>
                <c:pt idx="14">
                  <c:v>13955086</c:v>
                </c:pt>
                <c:pt idx="15">
                  <c:v>14400595</c:v>
                </c:pt>
                <c:pt idx="16">
                  <c:v>15267615</c:v>
                </c:pt>
                <c:pt idx="17">
                  <c:v>15222032</c:v>
                </c:pt>
                <c:pt idx="18">
                  <c:v>15685416</c:v>
                </c:pt>
                <c:pt idx="19">
                  <c:v>16078701</c:v>
                </c:pt>
                <c:pt idx="20">
                  <c:v>17394173</c:v>
                </c:pt>
                <c:pt idx="21">
                  <c:v>18369405</c:v>
                </c:pt>
                <c:pt idx="22">
                  <c:v>19167452.69027314</c:v>
                </c:pt>
                <c:pt idx="23">
                  <c:v>18062249</c:v>
                </c:pt>
                <c:pt idx="24">
                  <c:v>18530723.122999996</c:v>
                </c:pt>
                <c:pt idx="25">
                  <c:v>18714224</c:v>
                </c:pt>
                <c:pt idx="26">
                  <c:v>18024460</c:v>
                </c:pt>
                <c:pt idx="27">
                  <c:v>18864093.48</c:v>
                </c:pt>
              </c:numCache>
            </c:numRef>
          </c:val>
        </c:ser>
        <c:gapWidth val="50"/>
        <c:axId val="85689856"/>
        <c:axId val="86916480"/>
      </c:barChart>
      <c:lineChart>
        <c:grouping val="standard"/>
        <c:ser>
          <c:idx val="2"/>
          <c:order val="2"/>
          <c:tx>
            <c:strRef>
              <c:f>'BARRILES Y MONTO 86-2009'!$E$5:$E$6</c:f>
              <c:strCache>
                <c:ptCount val="1"/>
                <c:pt idx="0">
                  <c:v>MONTO CIF $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val>
            <c:numRef>
              <c:f>'BARRILES Y MONTO 86-2009'!$E$7:$E$34</c:f>
              <c:numCache>
                <c:formatCode>#,##0</c:formatCode>
                <c:ptCount val="28"/>
                <c:pt idx="0">
                  <c:v>101849041</c:v>
                </c:pt>
                <c:pt idx="1">
                  <c:v>121086856</c:v>
                </c:pt>
                <c:pt idx="2">
                  <c:v>114150180</c:v>
                </c:pt>
                <c:pt idx="3">
                  <c:v>147878260</c:v>
                </c:pt>
                <c:pt idx="4">
                  <c:v>191785580</c:v>
                </c:pt>
                <c:pt idx="5">
                  <c:v>185875718</c:v>
                </c:pt>
                <c:pt idx="6">
                  <c:v>211909324</c:v>
                </c:pt>
                <c:pt idx="7">
                  <c:v>215402962</c:v>
                </c:pt>
                <c:pt idx="8">
                  <c:v>235373779</c:v>
                </c:pt>
                <c:pt idx="9">
                  <c:v>259067858</c:v>
                </c:pt>
                <c:pt idx="10">
                  <c:v>296414462</c:v>
                </c:pt>
                <c:pt idx="11">
                  <c:v>276650864</c:v>
                </c:pt>
                <c:pt idx="12">
                  <c:v>228663639</c:v>
                </c:pt>
                <c:pt idx="13">
                  <c:v>298439550</c:v>
                </c:pt>
                <c:pt idx="14">
                  <c:v>455418379</c:v>
                </c:pt>
                <c:pt idx="15">
                  <c:v>420549702</c:v>
                </c:pt>
                <c:pt idx="16">
                  <c:v>423511908</c:v>
                </c:pt>
                <c:pt idx="17">
                  <c:v>525940911</c:v>
                </c:pt>
                <c:pt idx="18">
                  <c:v>699309117</c:v>
                </c:pt>
                <c:pt idx="19">
                  <c:v>997841299</c:v>
                </c:pt>
                <c:pt idx="20">
                  <c:v>1249009575</c:v>
                </c:pt>
                <c:pt idx="21">
                  <c:v>1444048516</c:v>
                </c:pt>
                <c:pt idx="22">
                  <c:v>2091011849.0930464</c:v>
                </c:pt>
                <c:pt idx="23">
                  <c:v>1239536441</c:v>
                </c:pt>
                <c:pt idx="24">
                  <c:v>1604351457.8873115</c:v>
                </c:pt>
                <c:pt idx="25">
                  <c:v>2189340880</c:v>
                </c:pt>
                <c:pt idx="26">
                  <c:v>2175639176</c:v>
                </c:pt>
                <c:pt idx="27">
                  <c:v>2181766830.0290184</c:v>
                </c:pt>
              </c:numCache>
            </c:numRef>
          </c:val>
        </c:ser>
        <c:upDownBars>
          <c:gapWidth val="110"/>
          <c:upBars>
            <c:spPr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</a:ln>
            </c:spPr>
          </c:upBars>
          <c:downBars>
            <c:spPr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</a:ln>
            </c:spPr>
          </c:downBars>
        </c:upDownBars>
        <c:marker val="1"/>
        <c:axId val="86930944"/>
        <c:axId val="86955904"/>
      </c:lineChart>
      <c:catAx>
        <c:axId val="85689856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86916480"/>
        <c:crossesAt val="0"/>
        <c:lblAlgn val="ctr"/>
        <c:lblOffset val="100"/>
        <c:tickLblSkip val="1"/>
        <c:tickMarkSkip val="1"/>
      </c:catAx>
      <c:valAx>
        <c:axId val="86916480"/>
        <c:scaling>
          <c:orientation val="minMax"/>
          <c:min val="0"/>
        </c:scaling>
        <c:axPos val="l"/>
        <c:numFmt formatCode="#,##0" sourceLinked="0"/>
        <c:majorTickMark val="cross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85689856"/>
        <c:crosses val="autoZero"/>
        <c:crossBetween val="between"/>
        <c:majorUnit val="2000000"/>
        <c:minorUnit val="1000000"/>
      </c:valAx>
      <c:catAx>
        <c:axId val="86930944"/>
        <c:scaling>
          <c:orientation val="minMax"/>
        </c:scaling>
        <c:delete val="1"/>
        <c:axPos val="b"/>
        <c:tickLblPos val="nextTo"/>
        <c:crossAx val="86955904"/>
        <c:crossesAt val="0"/>
        <c:lblAlgn val="ctr"/>
        <c:lblOffset val="100"/>
      </c:catAx>
      <c:valAx>
        <c:axId val="86955904"/>
        <c:scaling>
          <c:orientation val="minMax"/>
          <c:min val="0"/>
        </c:scaling>
        <c:axPos val="r"/>
        <c:numFmt formatCode="#,##0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86930944"/>
        <c:crosses val="max"/>
        <c:crossBetween val="between"/>
        <c:majorUnit val="200000000"/>
        <c:minorUnit val="40000000"/>
      </c:valAx>
      <c:spPr>
        <a:solidFill>
          <a:srgbClr val="FFFFCC"/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20653403645645221"/>
          <c:y val="0.9130122688152349"/>
          <c:w val="0.5097498133834194"/>
          <c:h val="5.7061283037294776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0.02174</cdr:x>
      <cdr:y>0.21479</cdr:y>
    </cdr:from>
    <cdr:to>
      <cdr:x>0.05629</cdr:x>
      <cdr:y>0.68227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2821" y="690142"/>
          <a:ext cx="179279" cy="15020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vert="wordArtVert" wrap="square" lIns="27432" tIns="0" rIns="27432" bIns="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s-CR" sz="800" b="0" i="0" strike="noStrike">
              <a:solidFill>
                <a:srgbClr val="000000"/>
              </a:solidFill>
              <a:latin typeface="Arial"/>
              <a:cs typeface="Arial"/>
            </a:rPr>
            <a:t>BARRILES</a:t>
          </a:r>
        </a:p>
      </cdr:txBody>
    </cdr:sp>
  </cdr:relSizeAnchor>
  <cdr:relSizeAnchor xmlns:cdr="http://schemas.openxmlformats.org/drawingml/2006/chartDrawing">
    <cdr:from>
      <cdr:x>0.91129</cdr:x>
      <cdr:y>0.24407</cdr:y>
    </cdr:from>
    <cdr:to>
      <cdr:x>0.95717</cdr:x>
      <cdr:y>0.67391</cdr:y>
    </cdr:to>
    <cdr:sp macro="" textlink="">
      <cdr:nvSpPr>
        <cdr:cNvPr id="205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29162" y="784225"/>
          <a:ext cx="238125" cy="13811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vert="wordArtVert" wrap="square" lIns="27432" tIns="0" rIns="27432" bIns="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s-CR" sz="800" b="0" i="0" strike="noStrike">
              <a:solidFill>
                <a:srgbClr val="000000"/>
              </a:solidFill>
              <a:latin typeface="Arial"/>
              <a:cs typeface="Arial"/>
            </a:rPr>
            <a:t>DÓLARES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D1906-3C1C-46DD-84F7-8B41281E8369}" type="datetimeFigureOut">
              <a:rPr lang="es-ES" smtClean="0"/>
              <a:pPr/>
              <a:t>13/01/2014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F10CD-B0FE-474C-8A8A-40ABA9D968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>
            <a:normAutofit/>
          </a:bodyPr>
          <a:lstStyle/>
          <a:p>
            <a:r>
              <a:rPr lang="es-CR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IMPORTACIONES 2013</a:t>
            </a:r>
            <a:r>
              <a:rPr lang="es-CR" dirty="0" smtClean="0"/>
              <a:t/>
            </a:r>
            <a:br>
              <a:rPr lang="es-CR" dirty="0" smtClean="0"/>
            </a:br>
            <a:r>
              <a:rPr lang="es-CR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VOLUMEN POR PRODUCTO ENERO-DICIEMBRE 2013</a:t>
            </a:r>
            <a:endParaRPr lang="es-ES" sz="2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priscilla-sp\Downloads\logo recop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152400"/>
            <a:ext cx="1539764" cy="457200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2362200" y="5486400"/>
            <a:ext cx="6172200" cy="22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sz="900" b="1" dirty="0" smtClean="0">
                <a:latin typeface="Arial" pitchFamily="34" charset="0"/>
                <a:ea typeface="+mj-ea"/>
                <a:cs typeface="Arial" pitchFamily="34" charset="0"/>
              </a:rPr>
              <a:t>FUENTE: </a:t>
            </a:r>
            <a:r>
              <a:rPr lang="es-CR" sz="900" dirty="0" smtClean="0">
                <a:latin typeface="Arial" pitchFamily="34" charset="0"/>
                <a:ea typeface="+mj-ea"/>
                <a:cs typeface="Arial" pitchFamily="34" charset="0"/>
              </a:rPr>
              <a:t>DIRECCIÓN DE COMERCIO INTERNACIONAL DE COMBUSTIBLES</a:t>
            </a:r>
            <a:endParaRPr kumimoji="0" lang="es-ES" sz="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676400" y="1371600"/>
          <a:ext cx="5867399" cy="4038601"/>
        </p:xfrm>
        <a:graphic>
          <a:graphicData uri="http://schemas.openxmlformats.org/drawingml/2006/table">
            <a:tbl>
              <a:tblPr/>
              <a:tblGrid>
                <a:gridCol w="1509993"/>
                <a:gridCol w="1509993"/>
                <a:gridCol w="1596277"/>
                <a:gridCol w="1251136"/>
              </a:tblGrid>
              <a:tr h="282815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RECOPE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26252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IMPORTACIONES POR PRODUCTO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37565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ENERO-DICIEMBRE 2013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63818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HIDROCARBUROS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VOLUMEN BARRILES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MONTO (Dólares)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</a:tr>
              <a:tr h="226252">
                <a:tc rowSpan="11">
                  <a:txBody>
                    <a:bodyPr/>
                    <a:lstStyle/>
                    <a:p>
                      <a:pPr algn="l" rtl="0" fontAlgn="t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PRODUCTOS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ASFALTO AC-30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358.590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33.543.406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625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AVGAS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7.616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1.400.550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625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DIESEL 0.0015% S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6.973.634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881.493.958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625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ETANOL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38.264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87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FUEL OIL 1.8%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1.158.543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123.970.949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87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FUEL OIL 3% S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1.019.472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99.745.104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19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GASOLINA RON 91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3.674.641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423.713.747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756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GASOLINA RON 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2.828.293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345.686.262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625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JET FUEL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1.308.854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164.601.299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625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LPG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1.483.858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100.024.473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756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MTBE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50.309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7.548.817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565">
                <a:tc gridSpan="2">
                  <a:txBody>
                    <a:bodyPr/>
                    <a:lstStyle/>
                    <a:p>
                      <a:pPr algn="l" rtl="0" fontAlgn="t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18.864.093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2.181.766.830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>
            <a:normAutofit/>
          </a:bodyPr>
          <a:lstStyle/>
          <a:p>
            <a:r>
              <a:rPr lang="es-CR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IMPORTACIONES 2013</a:t>
            </a:r>
            <a:r>
              <a:rPr lang="es-CR" dirty="0" smtClean="0"/>
              <a:t/>
            </a:r>
            <a:br>
              <a:rPr lang="es-CR" dirty="0" smtClean="0"/>
            </a:br>
            <a:r>
              <a:rPr lang="es-CR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VOLUMEN POR PRODUCTO ENERO-DICIEMBRE 2013</a:t>
            </a:r>
            <a:endParaRPr lang="es-ES" sz="2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priscilla-sp\Downloads\logo recop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152400"/>
            <a:ext cx="1539764" cy="457200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2286000" y="6324600"/>
            <a:ext cx="6172200" cy="22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sz="900" b="1" dirty="0" smtClean="0">
                <a:latin typeface="Arial" pitchFamily="34" charset="0"/>
                <a:ea typeface="+mj-ea"/>
                <a:cs typeface="Arial" pitchFamily="34" charset="0"/>
              </a:rPr>
              <a:t>FUENTE: </a:t>
            </a:r>
            <a:r>
              <a:rPr lang="es-CR" sz="900" dirty="0" smtClean="0">
                <a:latin typeface="Arial" pitchFamily="34" charset="0"/>
                <a:ea typeface="+mj-ea"/>
                <a:cs typeface="Arial" pitchFamily="34" charset="0"/>
              </a:rPr>
              <a:t>DIRECCIÓN DE COMERCIO INTERNACIONAL DE COMBUSTIBLES</a:t>
            </a:r>
            <a:endParaRPr kumimoji="0" lang="es-ES" sz="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791200" y="5257800"/>
            <a:ext cx="2133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sz="1200" b="1" dirty="0" smtClean="0">
                <a:latin typeface="Arial" pitchFamily="34" charset="0"/>
                <a:ea typeface="+mj-ea"/>
                <a:cs typeface="Arial" pitchFamily="34" charset="0"/>
              </a:rPr>
              <a:t>Volumen de Importaciones por país de procedencia 2013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R" sz="1000" b="1" dirty="0" smtClean="0">
              <a:solidFill>
                <a:srgbClr val="000000"/>
              </a:solidFill>
              <a:ea typeface="Calibri"/>
              <a:cs typeface="Calibri"/>
            </a:endParaRPr>
          </a:p>
          <a:p>
            <a:pPr algn="ctr">
              <a:spcBef>
                <a:spcPct val="0"/>
              </a:spcBef>
            </a:pPr>
            <a:r>
              <a:rPr lang="es-CR" sz="1200" b="1" dirty="0" smtClean="0">
                <a:solidFill>
                  <a:srgbClr val="000000"/>
                </a:solidFill>
                <a:ea typeface="Calibri"/>
                <a:cs typeface="Calibri"/>
              </a:rPr>
              <a:t>Total  </a:t>
            </a:r>
            <a:r>
              <a:rPr lang="es-ES" sz="1200" b="1" dirty="0" smtClean="0"/>
              <a:t>18.864.093</a:t>
            </a:r>
            <a:r>
              <a:rPr lang="es-ES" sz="1200" dirty="0" smtClean="0"/>
              <a:t> </a:t>
            </a:r>
            <a:r>
              <a:rPr lang="es-ES" sz="1200" b="1" dirty="0" smtClean="0">
                <a:solidFill>
                  <a:srgbClr val="000000"/>
                </a:solidFill>
                <a:ea typeface="Calibri"/>
                <a:cs typeface="Calibri"/>
              </a:rPr>
              <a:t>de barriles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981200" y="6096000"/>
            <a:ext cx="11430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900" dirty="0" smtClean="0">
                <a:solidFill>
                  <a:schemeClr val="tx1"/>
                </a:solidFill>
              </a:rPr>
              <a:t>Barriles</a:t>
            </a:r>
            <a:endParaRPr lang="es-ES" sz="900" dirty="0">
              <a:solidFill>
                <a:schemeClr val="tx1"/>
              </a:solidFill>
            </a:endParaRPr>
          </a:p>
        </p:txBody>
      </p:sp>
      <p:graphicFrame>
        <p:nvGraphicFramePr>
          <p:cNvPr id="9" name="1 Gráfico"/>
          <p:cNvGraphicFramePr/>
          <p:nvPr/>
        </p:nvGraphicFramePr>
        <p:xfrm>
          <a:off x="228600" y="3810000"/>
          <a:ext cx="4648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1219200"/>
            <a:ext cx="6553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>
            <a:normAutofit/>
          </a:bodyPr>
          <a:lstStyle/>
          <a:p>
            <a:r>
              <a:rPr lang="es-CR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IMPORTACIONES 2013</a:t>
            </a:r>
            <a:r>
              <a:rPr lang="es-CR" dirty="0" smtClean="0"/>
              <a:t/>
            </a:r>
            <a:br>
              <a:rPr lang="es-CR" dirty="0" smtClean="0"/>
            </a:br>
            <a:r>
              <a:rPr lang="es-CR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EVOLUCIÓN IMPORTACIONES ANUALES 1986-2013</a:t>
            </a:r>
            <a:endParaRPr lang="es-ES" sz="2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priscilla-sp\Downloads\logo recop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152400"/>
            <a:ext cx="1539764" cy="457200"/>
          </a:xfrm>
          <a:prstGeom prst="rect">
            <a:avLst/>
          </a:prstGeom>
          <a:noFill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685800" y="1295400"/>
            <a:ext cx="8153400" cy="22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438400" y="5638800"/>
            <a:ext cx="6172200" cy="22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sz="900" b="1" dirty="0" smtClean="0">
                <a:latin typeface="Arial" pitchFamily="34" charset="0"/>
                <a:ea typeface="+mj-ea"/>
                <a:cs typeface="Arial" pitchFamily="34" charset="0"/>
              </a:rPr>
              <a:t>FUENTE: </a:t>
            </a:r>
            <a:r>
              <a:rPr lang="es-CR" sz="900" dirty="0" smtClean="0">
                <a:latin typeface="Arial" pitchFamily="34" charset="0"/>
                <a:ea typeface="+mj-ea"/>
                <a:cs typeface="Arial" pitchFamily="34" charset="0"/>
              </a:rPr>
              <a:t>DIRECCIÓN DE COMERCIO INTERNACIONAL DE COMBUSTIBLES</a:t>
            </a:r>
            <a:endParaRPr kumimoji="0" lang="es-ES" sz="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0" name="Chart 1"/>
          <p:cNvGraphicFramePr>
            <a:graphicFrameLocks/>
          </p:cNvGraphicFramePr>
          <p:nvPr/>
        </p:nvGraphicFramePr>
        <p:xfrm>
          <a:off x="1600200" y="1295400"/>
          <a:ext cx="6019799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>
            <a:normAutofit/>
          </a:bodyPr>
          <a:lstStyle/>
          <a:p>
            <a:r>
              <a:rPr lang="es-CR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IMPORTACIONES 2013</a:t>
            </a:r>
            <a:r>
              <a:rPr lang="es-CR" dirty="0" smtClean="0"/>
              <a:t/>
            </a:r>
            <a:br>
              <a:rPr lang="es-CR" dirty="0" smtClean="0"/>
            </a:br>
            <a:r>
              <a:rPr lang="es-CR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EVOLUCIÓN IMPORTACIONES ANUALES 1986-2013</a:t>
            </a:r>
            <a:endParaRPr lang="es-ES" sz="2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priscilla-sp\Downloads\logo recop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152400"/>
            <a:ext cx="1539764" cy="457200"/>
          </a:xfrm>
          <a:prstGeom prst="rect">
            <a:avLst/>
          </a:prstGeom>
          <a:noFill/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2514600" y="6172200"/>
            <a:ext cx="6172200" cy="22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sz="900" b="1" dirty="0" smtClean="0">
                <a:latin typeface="Arial" pitchFamily="34" charset="0"/>
                <a:ea typeface="+mj-ea"/>
                <a:cs typeface="Arial" pitchFamily="34" charset="0"/>
              </a:rPr>
              <a:t>FUENTE: </a:t>
            </a:r>
            <a:r>
              <a:rPr lang="es-CR" sz="900" dirty="0" smtClean="0">
                <a:latin typeface="Arial" pitchFamily="34" charset="0"/>
                <a:ea typeface="+mj-ea"/>
                <a:cs typeface="Arial" pitchFamily="34" charset="0"/>
              </a:rPr>
              <a:t>DIRECCIÓN DE COMERCIO INTERNACIONAL DE COMBUSTIBLES</a:t>
            </a:r>
            <a:endParaRPr kumimoji="0" lang="es-ES" sz="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667000" y="1295400"/>
          <a:ext cx="3657599" cy="4812746"/>
        </p:xfrm>
        <a:graphic>
          <a:graphicData uri="http://schemas.openxmlformats.org/drawingml/2006/table">
            <a:tbl>
              <a:tblPr/>
              <a:tblGrid>
                <a:gridCol w="818102"/>
                <a:gridCol w="930592"/>
                <a:gridCol w="1090803"/>
                <a:gridCol w="818102"/>
              </a:tblGrid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latin typeface="Arial"/>
                        </a:rPr>
                        <a:t>AÑO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latin typeface="Arial"/>
                        </a:rPr>
                        <a:t>VOLUMEN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latin typeface="Arial"/>
                        </a:rPr>
                        <a:t>MONTO CIF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latin typeface="Arial"/>
                        </a:rPr>
                        <a:t>PRECIO CIF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66093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>
                          <a:latin typeface="Arial"/>
                        </a:rPr>
                        <a:t>BARRILES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latin typeface="Arial"/>
                        </a:rPr>
                        <a:t>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latin typeface="Arial"/>
                        </a:rPr>
                        <a:t>$/BARRIL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6.424.561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101.849.041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15,85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6.388.362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121.086.856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18,95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1988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6.951.695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114.150.180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16,42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7.491.059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147.878.260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19,74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7.481.530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191.785.580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25,63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7.919.333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185.875.718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23,47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9.622.404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211.909.324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22,02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10.751.511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215.402.962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20,03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1994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12.188.569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235.373.779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19,31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12.848.122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259.067.858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20,16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12.137.378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296.414.462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24,42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12.090.545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276.650.864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22,88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13.450.649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228.663.639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17,00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14.603.915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298.439.550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20,44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13.955.086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455.418.379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32,63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14.400.595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420.549.702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29,20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15.267.615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423.511.908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27,74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15.222.032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525.940.911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34,55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15.685.416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699.309.117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44,58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16.078.701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997.841.299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62,06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17.394.173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1.249.009.575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71,81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18.369.405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1.444.048.516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78,61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19.167.453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2.091.011.849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109,09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18.062.249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1.239.536.441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68,63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18.530.723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1.604.351.458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86,58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18.714.224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2.189.340.880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116,99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8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18.024.460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2.175.639.176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120,70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60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18.864.093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latin typeface="Arial"/>
                        </a:rPr>
                        <a:t>2.181.766.830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 dirty="0">
                          <a:latin typeface="Arial"/>
                        </a:rPr>
                        <a:t>115,66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243</Words>
  <Application>Microsoft Office PowerPoint</Application>
  <PresentationFormat>Presentación en pantalla (4:3)</PresentationFormat>
  <Paragraphs>177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IMPORTACIONES 2013 VOLUMEN POR PRODUCTO ENERO-DICIEMBRE 2013</vt:lpstr>
      <vt:lpstr>IMPORTACIONES 2013 VOLUMEN POR PRODUCTO ENERO-DICIEMBRE 2013</vt:lpstr>
      <vt:lpstr>IMPORTACIONES 2013 EVOLUCIÓN IMPORTACIONES ANUALES 1986-2013</vt:lpstr>
      <vt:lpstr>IMPORTACIONES 2013 EVOLUCIÓN IMPORTACIONES ANUALES 1986-2013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priscilla-sp</dc:creator>
  <cp:lastModifiedBy>priscilla-sp</cp:lastModifiedBy>
  <cp:revision>109</cp:revision>
  <dcterms:created xsi:type="dcterms:W3CDTF">2013-05-14T17:54:45Z</dcterms:created>
  <dcterms:modified xsi:type="dcterms:W3CDTF">2014-01-13T18:01:24Z</dcterms:modified>
</cp:coreProperties>
</file>