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JO-SA-1\Negociaciones%20Comerciales\PARA%20ACTUALIZAR%20%20LA%20P&#193;GINA%20RECOPE.COM\grafico%20barriles%20por%20pa&#237;s%20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JO-SA-1\Negociaciones%20Comerciales\PARA%20ACTUALIZAR%20%20LA%20P&#193;GINA%20RECOPE.COM\IMPORTACIONES%20ANUALES%20DE%20HIDROCARBUROS%201986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Hoja1!$A$4:$A$11</c:f>
              <c:strCache>
                <c:ptCount val="8"/>
                <c:pt idx="0">
                  <c:v>ESTADOS UNIDOS</c:v>
                </c:pt>
                <c:pt idx="1">
                  <c:v>PANAMA</c:v>
                </c:pt>
                <c:pt idx="2">
                  <c:v>GUATEMALA</c:v>
                </c:pt>
                <c:pt idx="3">
                  <c:v>TRINIDAD Y TOBAGO</c:v>
                </c:pt>
                <c:pt idx="4">
                  <c:v>BRASIL</c:v>
                </c:pt>
                <c:pt idx="5">
                  <c:v>FRANCIA</c:v>
                </c:pt>
                <c:pt idx="6">
                  <c:v>CURACAO</c:v>
                </c:pt>
                <c:pt idx="7">
                  <c:v>COSTA RICA</c:v>
                </c:pt>
              </c:strCache>
            </c:strRef>
          </c:cat>
          <c:val>
            <c:numRef>
              <c:f>Hoja1!$B$4:$B$11</c:f>
              <c:numCache>
                <c:formatCode>#,##0</c:formatCode>
                <c:ptCount val="8"/>
                <c:pt idx="0">
                  <c:v>18347389.775190476</c:v>
                </c:pt>
                <c:pt idx="1">
                  <c:v>901867.71</c:v>
                </c:pt>
                <c:pt idx="2">
                  <c:v>102193.22</c:v>
                </c:pt>
                <c:pt idx="3">
                  <c:v>97393.82</c:v>
                </c:pt>
                <c:pt idx="4">
                  <c:v>43770.28</c:v>
                </c:pt>
                <c:pt idx="5">
                  <c:v>47235.350000000013</c:v>
                </c:pt>
                <c:pt idx="6">
                  <c:v>32594</c:v>
                </c:pt>
                <c:pt idx="7">
                  <c:v>1712.3</c:v>
                </c:pt>
              </c:numCache>
            </c:numRef>
          </c:val>
        </c:ser>
        <c:dLbls>
          <c:showVal val="1"/>
        </c:dLbls>
        <c:gapWidth val="75"/>
        <c:axId val="73605888"/>
        <c:axId val="73607424"/>
      </c:barChart>
      <c:catAx>
        <c:axId val="73605888"/>
        <c:scaling>
          <c:orientation val="minMax"/>
        </c:scaling>
        <c:axPos val="l"/>
        <c:majorTickMark val="none"/>
        <c:tickLblPos val="nextTo"/>
        <c:crossAx val="73607424"/>
        <c:crosses val="autoZero"/>
        <c:auto val="1"/>
        <c:lblAlgn val="ctr"/>
        <c:lblOffset val="100"/>
      </c:catAx>
      <c:valAx>
        <c:axId val="73607424"/>
        <c:scaling>
          <c:orientation val="minMax"/>
        </c:scaling>
        <c:axPos val="b"/>
        <c:numFmt formatCode="#,##0" sourceLinked="1"/>
        <c:majorTickMark val="none"/>
        <c:tickLblPos val="nextTo"/>
        <c:crossAx val="736058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21218487394957974"/>
          <c:y val="7.8488372093023284E-2"/>
          <c:w val="0.50840336134453756"/>
          <c:h val="0.70348837209302362"/>
        </c:manualLayout>
      </c:layout>
      <c:barChart>
        <c:barDir val="col"/>
        <c:grouping val="clustered"/>
        <c:ser>
          <c:idx val="1"/>
          <c:order val="0"/>
          <c:tx>
            <c:strRef>
              <c:f>'BARRILES Y MONTO 86-2009'!$C$5:$C$6</c:f>
              <c:strCache>
                <c:ptCount val="1"/>
                <c:pt idx="0">
                  <c:v>AÑO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'BARRILES Y MONTO 86-2009'!$C$7:$C$31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cat>
          <c:val>
            <c:numRef>
              <c:f>'BARRILES Y MONTO 86-2009'!$C$7:$C$31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val>
        </c:ser>
        <c:ser>
          <c:idx val="0"/>
          <c:order val="1"/>
          <c:tx>
            <c:strRef>
              <c:f>'BARRILES Y MONTO 86-2009'!$D$5:$D$6</c:f>
              <c:strCache>
                <c:ptCount val="1"/>
                <c:pt idx="0">
                  <c:v>VOLUMEN BARRILES</c:v>
                </c:pt>
              </c:strCache>
            </c:strRef>
          </c:tx>
          <c:spPr>
            <a:solidFill>
              <a:srgbClr val="9999FF"/>
            </a:solidFill>
            <a:ln w="25400">
              <a:solidFill>
                <a:srgbClr val="000080"/>
              </a:solidFill>
              <a:prstDash val="solid"/>
            </a:ln>
          </c:spPr>
          <c:cat>
            <c:numRef>
              <c:f>'BARRILES Y MONTO 86-2009'!$C$7:$C$35</c:f>
              <c:numCache>
                <c:formatCode>General</c:formatCode>
                <c:ptCount val="29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</c:numCache>
            </c:numRef>
          </c:cat>
          <c:val>
            <c:numRef>
              <c:f>'BARRILES Y MONTO 86-2009'!$D$7:$D$35</c:f>
              <c:numCache>
                <c:formatCode>#,##0</c:formatCode>
                <c:ptCount val="29"/>
                <c:pt idx="0">
                  <c:v>6424561</c:v>
                </c:pt>
                <c:pt idx="1">
                  <c:v>6388362</c:v>
                </c:pt>
                <c:pt idx="2">
                  <c:v>6951695</c:v>
                </c:pt>
                <c:pt idx="3">
                  <c:v>7491059</c:v>
                </c:pt>
                <c:pt idx="4">
                  <c:v>7481530</c:v>
                </c:pt>
                <c:pt idx="5">
                  <c:v>7919333</c:v>
                </c:pt>
                <c:pt idx="6">
                  <c:v>9622404</c:v>
                </c:pt>
                <c:pt idx="7">
                  <c:v>10751511</c:v>
                </c:pt>
                <c:pt idx="8">
                  <c:v>12188569</c:v>
                </c:pt>
                <c:pt idx="9">
                  <c:v>12848122</c:v>
                </c:pt>
                <c:pt idx="10">
                  <c:v>12137378</c:v>
                </c:pt>
                <c:pt idx="11">
                  <c:v>12090545</c:v>
                </c:pt>
                <c:pt idx="12">
                  <c:v>13450649</c:v>
                </c:pt>
                <c:pt idx="13">
                  <c:v>14603915</c:v>
                </c:pt>
                <c:pt idx="14">
                  <c:v>13955086</c:v>
                </c:pt>
                <c:pt idx="15">
                  <c:v>14400595</c:v>
                </c:pt>
                <c:pt idx="16">
                  <c:v>15267615</c:v>
                </c:pt>
                <c:pt idx="17">
                  <c:v>15222032</c:v>
                </c:pt>
                <c:pt idx="18">
                  <c:v>15685416</c:v>
                </c:pt>
                <c:pt idx="19">
                  <c:v>16078701</c:v>
                </c:pt>
                <c:pt idx="20">
                  <c:v>17394173</c:v>
                </c:pt>
                <c:pt idx="21">
                  <c:v>18369405</c:v>
                </c:pt>
                <c:pt idx="22">
                  <c:v>19167452.69027314</c:v>
                </c:pt>
                <c:pt idx="23">
                  <c:v>18062249</c:v>
                </c:pt>
                <c:pt idx="24">
                  <c:v>18530723.123</c:v>
                </c:pt>
                <c:pt idx="25">
                  <c:v>18714224</c:v>
                </c:pt>
                <c:pt idx="26">
                  <c:v>18024460</c:v>
                </c:pt>
                <c:pt idx="27">
                  <c:v>18864093.479999997</c:v>
                </c:pt>
                <c:pt idx="28">
                  <c:v>19574156</c:v>
                </c:pt>
              </c:numCache>
            </c:numRef>
          </c:val>
        </c:ser>
        <c:gapWidth val="50"/>
        <c:axId val="73448064"/>
        <c:axId val="73453952"/>
      </c:barChart>
      <c:lineChart>
        <c:grouping val="standard"/>
        <c:ser>
          <c:idx val="2"/>
          <c:order val="2"/>
          <c:tx>
            <c:strRef>
              <c:f>'BARRILES Y MONTO 86-2009'!$E$5:$E$6</c:f>
              <c:strCache>
                <c:ptCount val="1"/>
                <c:pt idx="0">
                  <c:v>MONTO CIF $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'BARRILES Y MONTO 86-2009'!$E$7:$E$35</c:f>
              <c:numCache>
                <c:formatCode>#,##0</c:formatCode>
                <c:ptCount val="29"/>
                <c:pt idx="0">
                  <c:v>101849041</c:v>
                </c:pt>
                <c:pt idx="1">
                  <c:v>121086856</c:v>
                </c:pt>
                <c:pt idx="2">
                  <c:v>114150180</c:v>
                </c:pt>
                <c:pt idx="3">
                  <c:v>147878260</c:v>
                </c:pt>
                <c:pt idx="4">
                  <c:v>191785580</c:v>
                </c:pt>
                <c:pt idx="5">
                  <c:v>185875718</c:v>
                </c:pt>
                <c:pt idx="6">
                  <c:v>211909324</c:v>
                </c:pt>
                <c:pt idx="7">
                  <c:v>215402962</c:v>
                </c:pt>
                <c:pt idx="8">
                  <c:v>235373779</c:v>
                </c:pt>
                <c:pt idx="9">
                  <c:v>259067858</c:v>
                </c:pt>
                <c:pt idx="10">
                  <c:v>296414462</c:v>
                </c:pt>
                <c:pt idx="11">
                  <c:v>276650864</c:v>
                </c:pt>
                <c:pt idx="12">
                  <c:v>228663639</c:v>
                </c:pt>
                <c:pt idx="13">
                  <c:v>298439550</c:v>
                </c:pt>
                <c:pt idx="14">
                  <c:v>455418379</c:v>
                </c:pt>
                <c:pt idx="15">
                  <c:v>420549702</c:v>
                </c:pt>
                <c:pt idx="16">
                  <c:v>423511908</c:v>
                </c:pt>
                <c:pt idx="17">
                  <c:v>525940911</c:v>
                </c:pt>
                <c:pt idx="18">
                  <c:v>699309117</c:v>
                </c:pt>
                <c:pt idx="19">
                  <c:v>997841299</c:v>
                </c:pt>
                <c:pt idx="20">
                  <c:v>1249009575</c:v>
                </c:pt>
                <c:pt idx="21">
                  <c:v>1444048516</c:v>
                </c:pt>
                <c:pt idx="22">
                  <c:v>2091011849.0930464</c:v>
                </c:pt>
                <c:pt idx="23">
                  <c:v>1239536441</c:v>
                </c:pt>
                <c:pt idx="24">
                  <c:v>1604351457.8873112</c:v>
                </c:pt>
                <c:pt idx="25">
                  <c:v>2189340880</c:v>
                </c:pt>
                <c:pt idx="26">
                  <c:v>2175639176</c:v>
                </c:pt>
                <c:pt idx="27">
                  <c:v>2181766830.0290184</c:v>
                </c:pt>
                <c:pt idx="28">
                  <c:v>2105832297.6799996</c:v>
                </c:pt>
              </c:numCache>
            </c:numRef>
          </c:val>
        </c:ser>
        <c:upDownBars>
          <c:gapWidth val="110"/>
          <c:upBar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</c:upBars>
          <c:downBars>
            <c:spPr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</a:ln>
            </c:spPr>
          </c:downBars>
        </c:upDownBars>
        <c:marker val="1"/>
        <c:axId val="73455488"/>
        <c:axId val="73457024"/>
      </c:lineChart>
      <c:catAx>
        <c:axId val="7344806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73453952"/>
        <c:crossesAt val="0"/>
        <c:lblAlgn val="ctr"/>
        <c:lblOffset val="100"/>
        <c:tickLblSkip val="1"/>
        <c:tickMarkSkip val="1"/>
      </c:catAx>
      <c:valAx>
        <c:axId val="73453952"/>
        <c:scaling>
          <c:orientation val="minMax"/>
          <c:min val="0"/>
        </c:scaling>
        <c:axPos val="l"/>
        <c:numFmt formatCode="#,##0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73448064"/>
        <c:crosses val="autoZero"/>
        <c:crossBetween val="between"/>
        <c:majorUnit val="2000000"/>
        <c:minorUnit val="1000000"/>
      </c:valAx>
      <c:catAx>
        <c:axId val="73455488"/>
        <c:scaling>
          <c:orientation val="minMax"/>
        </c:scaling>
        <c:delete val="1"/>
        <c:axPos val="b"/>
        <c:tickLblPos val="nextTo"/>
        <c:crossAx val="73457024"/>
        <c:crossesAt val="0"/>
        <c:lblAlgn val="ctr"/>
        <c:lblOffset val="100"/>
      </c:catAx>
      <c:valAx>
        <c:axId val="73457024"/>
        <c:scaling>
          <c:orientation val="minMax"/>
          <c:min val="0"/>
        </c:scaling>
        <c:axPos val="r"/>
        <c:numFmt formatCode="#,##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73455488"/>
        <c:crosses val="max"/>
        <c:crossBetween val="between"/>
        <c:majorUnit val="200000000"/>
        <c:minorUnit val="40000000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20653403645645224"/>
          <c:y val="0.91301226881523467"/>
          <c:w val="0.50974981338341974"/>
          <c:h val="5.70612830372947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0.02174</cdr:x>
      <cdr:y>0.21479</cdr:y>
    </cdr:from>
    <cdr:to>
      <cdr:x>0.05629</cdr:x>
      <cdr:y>0.68227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821" y="690142"/>
          <a:ext cx="179279" cy="15020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wordArtVert" wrap="square" lIns="27432" tIns="0" rIns="27432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CR" sz="800" b="0" i="0" strike="noStrike">
              <a:solidFill>
                <a:srgbClr val="000000"/>
              </a:solidFill>
              <a:latin typeface="Arial"/>
              <a:cs typeface="Arial"/>
            </a:rPr>
            <a:t>BARRILES</a:t>
          </a:r>
        </a:p>
      </cdr:txBody>
    </cdr:sp>
  </cdr:relSizeAnchor>
  <cdr:relSizeAnchor xmlns:cdr="http://schemas.openxmlformats.org/drawingml/2006/chartDrawing">
    <cdr:from>
      <cdr:x>0.91129</cdr:x>
      <cdr:y>0.24407</cdr:y>
    </cdr:from>
    <cdr:to>
      <cdr:x>0.95717</cdr:x>
      <cdr:y>0.67391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29162" y="784225"/>
          <a:ext cx="238125" cy="1381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wordArtVert" wrap="square" lIns="27432" tIns="0" rIns="27432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CR" sz="800" b="0" i="0" strike="noStrike">
              <a:solidFill>
                <a:srgbClr val="000000"/>
              </a:solidFill>
              <a:latin typeface="Arial"/>
              <a:cs typeface="Arial"/>
            </a:rPr>
            <a:t>DÓLARES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49EA-353F-4D79-A459-CB974B19DDC8}" type="datetimeFigureOut">
              <a:rPr lang="es-ES" smtClean="0"/>
              <a:pPr/>
              <a:t>12/02/2015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86E8-4904-4859-A515-98BF1D8D79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C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2014</a:t>
            </a:r>
            <a:r>
              <a:rPr lang="es-CR" sz="2000" b="1" dirty="0" smtClean="0"/>
              <a:t/>
            </a:r>
            <a:br>
              <a:rPr lang="es-CR" sz="2000" b="1" dirty="0" smtClean="0"/>
            </a:br>
            <a:r>
              <a:rPr lang="es-C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VOLUMEN POR PRODUCTO ENERO-DICIEMBRE 2014</a:t>
            </a:r>
            <a:endParaRPr lang="es-ES" sz="2000" b="1" dirty="0"/>
          </a:p>
        </p:txBody>
      </p:sp>
      <p:pic>
        <p:nvPicPr>
          <p:cNvPr id="7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539764" cy="457200"/>
          </a:xfrm>
          <a:prstGeom prst="rect">
            <a:avLst/>
          </a:prstGeom>
          <a:noFill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828800" y="1524000"/>
          <a:ext cx="5213350" cy="3795708"/>
        </p:xfrm>
        <a:graphic>
          <a:graphicData uri="http://schemas.openxmlformats.org/drawingml/2006/table">
            <a:tbl>
              <a:tblPr/>
              <a:tblGrid>
                <a:gridCol w="1341671"/>
                <a:gridCol w="1341671"/>
                <a:gridCol w="1418338"/>
                <a:gridCol w="1111670"/>
              </a:tblGrid>
              <a:tr h="271899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RECOPE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7519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IMPORTACIONES POR PRODUCTO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8395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ENERO-DICIEMBRE 2014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591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HIDROCARBUROS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VOLUMEN BARRILES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(Dólares)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17519">
                <a:tc rowSpan="11">
                  <a:txBody>
                    <a:bodyPr/>
                    <a:lstStyle/>
                    <a:p>
                      <a:pPr algn="l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PRODUCTOS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ASFALTO AC-30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411.850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37.128.030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AVGAS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1.790.044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DIESEL 0.0015% 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7.242.379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849.186.095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ETANOL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231.520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OIL 1.8%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1.196.112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118.080.299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OIL 3% 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867.836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75.668.132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GASOLINA RON 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3.692.423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393.732.870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GASOLINA RON 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3.107.289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349.313.133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JET FUEL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1.411.136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167.378.314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LPG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1.564.623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103.341.020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3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MTBE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69.978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9.982.841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395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19.574.156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2.105.832.298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C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2014</a:t>
            </a:r>
            <a:r>
              <a:rPr lang="es-CR" sz="2000" b="1" dirty="0" smtClean="0"/>
              <a:t/>
            </a:r>
            <a:br>
              <a:rPr lang="es-CR" sz="2000" b="1" dirty="0" smtClean="0"/>
            </a:br>
            <a:r>
              <a:rPr lang="es-C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VOLUMEN POR PRODUCTO ENERO-DICIEMBRE 2014</a:t>
            </a:r>
            <a:endParaRPr lang="es-ES" sz="2000" b="1" dirty="0"/>
          </a:p>
        </p:txBody>
      </p:sp>
      <p:pic>
        <p:nvPicPr>
          <p:cNvPr id="7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539764" cy="4572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066800"/>
            <a:ext cx="754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5334000" y="53340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600" b="1" dirty="0" smtClean="0">
                <a:latin typeface="Arial" pitchFamily="34" charset="0"/>
                <a:ea typeface="+mj-ea"/>
                <a:cs typeface="Arial" pitchFamily="34" charset="0"/>
              </a:rPr>
              <a:t>Volumen de Importaciones por país de procedencia 2014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R" sz="1600" b="1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s-CR" sz="1600" b="1" dirty="0" smtClean="0">
                <a:solidFill>
                  <a:srgbClr val="000000"/>
                </a:solidFill>
                <a:ea typeface="Calibri"/>
                <a:cs typeface="Calibri"/>
              </a:rPr>
              <a:t>Total  </a:t>
            </a:r>
            <a:r>
              <a:rPr lang="es-ES" sz="1600" b="1" dirty="0" smtClean="0"/>
              <a:t>19.574.156</a:t>
            </a:r>
            <a:r>
              <a:rPr lang="es-ES" sz="1600" dirty="0" smtClean="0"/>
              <a:t> </a:t>
            </a:r>
            <a:r>
              <a:rPr lang="es-ES" sz="1600" b="1" dirty="0" smtClean="0">
                <a:solidFill>
                  <a:srgbClr val="000000"/>
                </a:solidFill>
                <a:ea typeface="Calibri"/>
                <a:cs typeface="Calibri"/>
              </a:rPr>
              <a:t>de barriles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1 Gráfico"/>
          <p:cNvGraphicFramePr/>
          <p:nvPr/>
        </p:nvGraphicFramePr>
        <p:xfrm>
          <a:off x="152400" y="3886200"/>
          <a:ext cx="48006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2 Rectángulo"/>
          <p:cNvSpPr/>
          <p:nvPr/>
        </p:nvSpPr>
        <p:spPr>
          <a:xfrm>
            <a:off x="2286000" y="6400800"/>
            <a:ext cx="1038225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>
                <a:solidFill>
                  <a:sysClr val="windowText" lastClr="000000"/>
                </a:solidFill>
              </a:rPr>
              <a:t>Barriles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C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2014</a:t>
            </a:r>
            <a:r>
              <a:rPr lang="es-CR" sz="2000" b="1" dirty="0" smtClean="0"/>
              <a:t/>
            </a:r>
            <a:br>
              <a:rPr lang="es-CR" sz="2000" b="1" dirty="0" smtClean="0"/>
            </a:br>
            <a:r>
              <a:rPr lang="es-C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EVOLUCIÓN IMPORTACIONES ANUALES 1986-2014</a:t>
            </a:r>
            <a:endParaRPr lang="es-ES" sz="2000" b="1" dirty="0"/>
          </a:p>
        </p:txBody>
      </p:sp>
      <p:pic>
        <p:nvPicPr>
          <p:cNvPr id="7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539764" cy="45720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19400" y="990600"/>
          <a:ext cx="3353793" cy="5156196"/>
        </p:xfrm>
        <a:graphic>
          <a:graphicData uri="http://schemas.openxmlformats.org/drawingml/2006/table">
            <a:tbl>
              <a:tblPr/>
              <a:tblGrid>
                <a:gridCol w="750150"/>
                <a:gridCol w="853294"/>
                <a:gridCol w="1000199"/>
                <a:gridCol w="750150"/>
              </a:tblGrid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AÑO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VOLUMEN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MONTO CIF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PRECIO CIF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544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BARRILES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latin typeface="Arial"/>
                        </a:rPr>
                        <a:t>$/BARRIL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6.424.561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101.849.041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15,85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6.388.362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121.086.856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6.951.695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114.150.180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16,42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7.491.059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147.878.260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19,74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7.481.530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191.785.580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25,63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7.919.333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185.875.718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23,47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9.622.404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211.909.324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22,02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10.751.511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215.402.962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20,03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12.188.569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235.373.779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19,31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12.848.122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259.067.858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20,16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12.137.378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296.414.462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24,42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12.090.545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276.650.864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22,88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13.450.649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228.663.639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17,00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14.603.915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298.439.550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13.955.086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455.418.379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32,63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14.400.595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420.549.702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29,20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15.267.615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423.511.908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27,74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15.222.032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525.940.911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34,55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15.685.416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699.309.117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44,58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16.078.701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997.841.299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62,06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17.394.173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1.249.009.575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71,81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18.369.405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1.444.048.516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78,61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19.167.453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2.091.011.849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109,09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18.062.249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1.239.536.441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68,63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18.530.723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1.604.351.458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86,58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18.714.224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2.189.340.880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116,99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18.024.460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2.175.639.176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120,70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7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18.864.093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2.181.766.830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115,66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4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19.574.156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latin typeface="Arial"/>
                        </a:rPr>
                        <a:t>2.105.832.298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latin typeface="Arial"/>
                        </a:rPr>
                        <a:t>107,58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C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2014</a:t>
            </a:r>
            <a:r>
              <a:rPr lang="es-CR" sz="2000" b="1" dirty="0" smtClean="0"/>
              <a:t/>
            </a:r>
            <a:br>
              <a:rPr lang="es-CR" sz="2000" b="1" dirty="0" smtClean="0"/>
            </a:br>
            <a:r>
              <a:rPr lang="es-C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EVOLUCIÓN IMPORTACIONES ANUALES 1986-2014</a:t>
            </a:r>
            <a:endParaRPr lang="es-ES" sz="2000" b="1" dirty="0"/>
          </a:p>
        </p:txBody>
      </p:sp>
      <p:pic>
        <p:nvPicPr>
          <p:cNvPr id="7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539764" cy="457200"/>
          </a:xfrm>
          <a:prstGeom prst="rect">
            <a:avLst/>
          </a:prstGeom>
          <a:noFill/>
        </p:spPr>
      </p:pic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1600200" y="1219200"/>
          <a:ext cx="5870575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215</Words>
  <Application>Microsoft Office PowerPoint</Application>
  <PresentationFormat>Presentación en pantalla (4:3)</PresentationFormat>
  <Paragraphs>177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IMPORTACIONES 2014 VOLUMEN POR PRODUCTO ENERO-DICIEMBRE 2014</vt:lpstr>
      <vt:lpstr>IMPORTACIONES 2014 VOLUMEN POR PRODUCTO ENERO-DICIEMBRE 2014</vt:lpstr>
      <vt:lpstr>IMPORTACIONES 2014  EVOLUCIÓN IMPORTACIONES ANUALES 1986-2014</vt:lpstr>
      <vt:lpstr>IMPORTACIONES 2014  EVOLUCIÓN IMPORTACIONES ANUALES 1986-2014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priscilla-sp</dc:creator>
  <cp:lastModifiedBy>priscilla-sp</cp:lastModifiedBy>
  <cp:revision>40</cp:revision>
  <dcterms:created xsi:type="dcterms:W3CDTF">2015-01-09T17:54:05Z</dcterms:created>
  <dcterms:modified xsi:type="dcterms:W3CDTF">2015-02-12T16:54:52Z</dcterms:modified>
</cp:coreProperties>
</file>